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8" r:id="rId6"/>
    <p:sldId id="269" r:id="rId7"/>
    <p:sldId id="270" r:id="rId8"/>
    <p:sldId id="271" r:id="rId9"/>
    <p:sldId id="272" r:id="rId10"/>
    <p:sldId id="273" r:id="rId11"/>
    <p:sldId id="258" r:id="rId12"/>
    <p:sldId id="260" r:id="rId13"/>
    <p:sldId id="259" r:id="rId14"/>
    <p:sldId id="274" r:id="rId15"/>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48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84" autoAdjust="0"/>
    <p:restoredTop sz="94660"/>
  </p:normalViewPr>
  <p:slideViewPr>
    <p:cSldViewPr>
      <p:cViewPr varScale="1">
        <p:scale>
          <a:sx n="41" d="100"/>
          <a:sy n="41" d="100"/>
        </p:scale>
        <p:origin x="-135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359EC423-A6F8-4B7B-B77E-E93D371CC015}" type="datetimeFigureOut">
              <a:rPr lang="fr-FR"/>
              <a:pPr>
                <a:defRPr/>
              </a:pPr>
              <a:t>08/10/2011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3D3A90A9-A57B-4EE4-B8D4-61F749FEFF2B}" type="slidenum">
              <a:rPr lang="fr-CA"/>
              <a:pPr>
                <a:defRPr/>
              </a:pPr>
              <a:t>‹#›</a:t>
            </a:fld>
            <a:endParaRPr lang="fr-CA"/>
          </a:p>
        </p:txBody>
      </p:sp>
    </p:spTree>
    <p:extLst>
      <p:ext uri="{BB962C8B-B14F-4D97-AF65-F5344CB8AC3E}">
        <p14:creationId xmlns:p14="http://schemas.microsoft.com/office/powerpoint/2010/main" val="2309957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88942275-083A-4C28-A3A9-9785EBBD0DC1}" type="datetimeFigureOut">
              <a:rPr lang="fr-FR"/>
              <a:pPr>
                <a:defRPr/>
              </a:pPr>
              <a:t>08/10/2011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C4C6C0BB-D383-4F82-98F4-2D4AB21479F9}" type="slidenum">
              <a:rPr lang="fr-CA"/>
              <a:pPr>
                <a:defRPr/>
              </a:pPr>
              <a:t>‹#›</a:t>
            </a:fld>
            <a:endParaRPr lang="fr-CA"/>
          </a:p>
        </p:txBody>
      </p:sp>
    </p:spTree>
    <p:extLst>
      <p:ext uri="{BB962C8B-B14F-4D97-AF65-F5344CB8AC3E}">
        <p14:creationId xmlns:p14="http://schemas.microsoft.com/office/powerpoint/2010/main" val="198718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90EDC9F4-605E-4FDF-821B-633C0C6E4ECC}" type="datetimeFigureOut">
              <a:rPr lang="fr-FR"/>
              <a:pPr>
                <a:defRPr/>
              </a:pPr>
              <a:t>08/10/2011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3A3EBD6-C599-43FA-8E26-52DA3459EE85}" type="slidenum">
              <a:rPr lang="fr-CA"/>
              <a:pPr>
                <a:defRPr/>
              </a:pPr>
              <a:t>‹#›</a:t>
            </a:fld>
            <a:endParaRPr lang="fr-CA"/>
          </a:p>
        </p:txBody>
      </p:sp>
    </p:spTree>
    <p:extLst>
      <p:ext uri="{BB962C8B-B14F-4D97-AF65-F5344CB8AC3E}">
        <p14:creationId xmlns:p14="http://schemas.microsoft.com/office/powerpoint/2010/main" val="383351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C2F8FEFF-C669-4427-AA83-3F986A205042}" type="datetimeFigureOut">
              <a:rPr lang="fr-FR"/>
              <a:pPr>
                <a:defRPr/>
              </a:pPr>
              <a:t>08/10/2011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FAEAC923-A5B4-410F-8A70-D44D0FFFC80B}" type="slidenum">
              <a:rPr lang="fr-CA"/>
              <a:pPr>
                <a:defRPr/>
              </a:pPr>
              <a:t>‹#›</a:t>
            </a:fld>
            <a:endParaRPr lang="fr-CA"/>
          </a:p>
        </p:txBody>
      </p:sp>
    </p:spTree>
    <p:extLst>
      <p:ext uri="{BB962C8B-B14F-4D97-AF65-F5344CB8AC3E}">
        <p14:creationId xmlns:p14="http://schemas.microsoft.com/office/powerpoint/2010/main" val="2228156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5B940304-52C3-4546-BCC9-540DCD7E6758}" type="datetimeFigureOut">
              <a:rPr lang="fr-FR"/>
              <a:pPr>
                <a:defRPr/>
              </a:pPr>
              <a:t>08/10/2011</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7319CC61-8DA8-402C-95B6-D792A09F64F3}" type="slidenum">
              <a:rPr lang="fr-CA"/>
              <a:pPr>
                <a:defRPr/>
              </a:pPr>
              <a:t>‹#›</a:t>
            </a:fld>
            <a:endParaRPr lang="fr-CA"/>
          </a:p>
        </p:txBody>
      </p:sp>
    </p:spTree>
    <p:extLst>
      <p:ext uri="{BB962C8B-B14F-4D97-AF65-F5344CB8AC3E}">
        <p14:creationId xmlns:p14="http://schemas.microsoft.com/office/powerpoint/2010/main" val="3120838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13BFA051-FD6D-490F-83B8-AF65620E0E3B}" type="datetimeFigureOut">
              <a:rPr lang="fr-FR"/>
              <a:pPr>
                <a:defRPr/>
              </a:pPr>
              <a:t>08/10/2011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909BE96-9C30-4894-97F6-13AA041CF623}" type="slidenum">
              <a:rPr lang="fr-CA"/>
              <a:pPr>
                <a:defRPr/>
              </a:pPr>
              <a:t>‹#›</a:t>
            </a:fld>
            <a:endParaRPr lang="fr-CA"/>
          </a:p>
        </p:txBody>
      </p:sp>
    </p:spTree>
    <p:extLst>
      <p:ext uri="{BB962C8B-B14F-4D97-AF65-F5344CB8AC3E}">
        <p14:creationId xmlns:p14="http://schemas.microsoft.com/office/powerpoint/2010/main" val="2607784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36D8A0EE-9C98-423A-B80F-3EE60CCA11F4}" type="datetimeFigureOut">
              <a:rPr lang="fr-FR"/>
              <a:pPr>
                <a:defRPr/>
              </a:pPr>
              <a:t>08/10/2011</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26BBC985-70B6-451C-B365-5DEBE049E8DE}" type="slidenum">
              <a:rPr lang="fr-CA"/>
              <a:pPr>
                <a:defRPr/>
              </a:pPr>
              <a:t>‹#›</a:t>
            </a:fld>
            <a:endParaRPr lang="fr-CA"/>
          </a:p>
        </p:txBody>
      </p:sp>
    </p:spTree>
    <p:extLst>
      <p:ext uri="{BB962C8B-B14F-4D97-AF65-F5344CB8AC3E}">
        <p14:creationId xmlns:p14="http://schemas.microsoft.com/office/powerpoint/2010/main" val="1274658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D8226235-4FC7-41E5-B431-126D870A9320}" type="datetimeFigureOut">
              <a:rPr lang="fr-FR"/>
              <a:pPr>
                <a:defRPr/>
              </a:pPr>
              <a:t>08/10/2011</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2C76EDCA-1A89-4704-8E73-087158CF8D25}" type="slidenum">
              <a:rPr lang="fr-CA"/>
              <a:pPr>
                <a:defRPr/>
              </a:pPr>
              <a:t>‹#›</a:t>
            </a:fld>
            <a:endParaRPr lang="fr-CA"/>
          </a:p>
        </p:txBody>
      </p:sp>
    </p:spTree>
    <p:extLst>
      <p:ext uri="{BB962C8B-B14F-4D97-AF65-F5344CB8AC3E}">
        <p14:creationId xmlns:p14="http://schemas.microsoft.com/office/powerpoint/2010/main" val="300752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A2E8724-3A9A-499E-ADA7-F8BAB4FFF107}" type="datetimeFigureOut">
              <a:rPr lang="fr-FR"/>
              <a:pPr>
                <a:defRPr/>
              </a:pPr>
              <a:t>08/10/2011</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C83660C4-3E40-405C-8D5D-4B13E7E0A54F}" type="slidenum">
              <a:rPr lang="fr-CA"/>
              <a:pPr>
                <a:defRPr/>
              </a:pPr>
              <a:t>‹#›</a:t>
            </a:fld>
            <a:endParaRPr lang="fr-CA"/>
          </a:p>
        </p:txBody>
      </p:sp>
    </p:spTree>
    <p:extLst>
      <p:ext uri="{BB962C8B-B14F-4D97-AF65-F5344CB8AC3E}">
        <p14:creationId xmlns:p14="http://schemas.microsoft.com/office/powerpoint/2010/main" val="466516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FC87D49C-47C5-4B5B-9F49-0ECDE3C861F1}" type="datetimeFigureOut">
              <a:rPr lang="fr-FR"/>
              <a:pPr>
                <a:defRPr/>
              </a:pPr>
              <a:t>08/10/2011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5856B68-31FC-4DB3-9974-1A400377A2FA}" type="slidenum">
              <a:rPr lang="fr-CA"/>
              <a:pPr>
                <a:defRPr/>
              </a:pPr>
              <a:t>‹#›</a:t>
            </a:fld>
            <a:endParaRPr lang="fr-CA"/>
          </a:p>
        </p:txBody>
      </p:sp>
    </p:spTree>
    <p:extLst>
      <p:ext uri="{BB962C8B-B14F-4D97-AF65-F5344CB8AC3E}">
        <p14:creationId xmlns:p14="http://schemas.microsoft.com/office/powerpoint/2010/main" val="427699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3010F997-040C-467F-A6FE-7B67ECB0F152}" type="datetimeFigureOut">
              <a:rPr lang="fr-FR"/>
              <a:pPr>
                <a:defRPr/>
              </a:pPr>
              <a:t>08/10/2011</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4ECEE121-E013-47A0-A01C-12E1682C3EEA}" type="slidenum">
              <a:rPr lang="fr-CA"/>
              <a:pPr>
                <a:defRPr/>
              </a:pPr>
              <a:t>‹#›</a:t>
            </a:fld>
            <a:endParaRPr lang="fr-CA"/>
          </a:p>
        </p:txBody>
      </p:sp>
    </p:spTree>
    <p:extLst>
      <p:ext uri="{BB962C8B-B14F-4D97-AF65-F5344CB8AC3E}">
        <p14:creationId xmlns:p14="http://schemas.microsoft.com/office/powerpoint/2010/main" val="283702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3BA87EB-B155-4197-9144-2153B8DEEAC3}" type="datetimeFigureOut">
              <a:rPr lang="fr-FR"/>
              <a:pPr>
                <a:defRPr/>
              </a:pPr>
              <a:t>08/10/2011</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A322850C-30CA-4ADD-B5FD-C7289167D970}"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806450"/>
            <a:ext cx="7772400" cy="1470025"/>
          </a:xfrm>
        </p:spPr>
        <p:txBody>
          <a:bodyPr/>
          <a:lstStyle/>
          <a:p>
            <a:r>
              <a:rPr lang="fr-CA" sz="4200" dirty="0" err="1" smtClean="0">
                <a:solidFill>
                  <a:srgbClr val="9C4839"/>
                </a:solidFill>
              </a:rPr>
              <a:t>Fungsi</a:t>
            </a:r>
            <a:r>
              <a:rPr lang="fr-CA" sz="4200" dirty="0" smtClean="0">
                <a:solidFill>
                  <a:srgbClr val="9C4839"/>
                </a:solidFill>
              </a:rPr>
              <a:t> Linier</a:t>
            </a:r>
            <a:endParaRPr lang="fr-CA" sz="4200" dirty="0" smtClean="0">
              <a:solidFill>
                <a:srgbClr val="9C4839"/>
              </a:solidFill>
            </a:endParaRPr>
          </a:p>
        </p:txBody>
      </p:sp>
      <p:sp>
        <p:nvSpPr>
          <p:cNvPr id="2051" name="Sous-titre 2"/>
          <p:cNvSpPr>
            <a:spLocks noGrp="1"/>
          </p:cNvSpPr>
          <p:nvPr>
            <p:ph type="subTitle" idx="1"/>
          </p:nvPr>
        </p:nvSpPr>
        <p:spPr>
          <a:xfrm>
            <a:off x="1371600" y="1747838"/>
            <a:ext cx="6400800" cy="1752600"/>
          </a:xfrm>
        </p:spPr>
        <p:txBody>
          <a:bodyPr/>
          <a:lstStyle/>
          <a:p>
            <a:r>
              <a:rPr lang="fr-CA" sz="3000" dirty="0" smtClean="0">
                <a:solidFill>
                  <a:srgbClr val="9C4839"/>
                </a:solidFill>
              </a:rPr>
              <a:t>By </a:t>
            </a:r>
            <a:r>
              <a:rPr lang="fr-CA" sz="3000" dirty="0" err="1" smtClean="0">
                <a:solidFill>
                  <a:srgbClr val="9C4839"/>
                </a:solidFill>
              </a:rPr>
              <a:t>Eni</a:t>
            </a:r>
            <a:r>
              <a:rPr lang="fr-CA" sz="3000" dirty="0" smtClean="0">
                <a:solidFill>
                  <a:srgbClr val="9C4839"/>
                </a:solidFill>
              </a:rPr>
              <a:t> </a:t>
            </a:r>
            <a:r>
              <a:rPr lang="fr-CA" sz="3000" dirty="0" err="1" smtClean="0">
                <a:solidFill>
                  <a:srgbClr val="9C4839"/>
                </a:solidFill>
              </a:rPr>
              <a:t>Sumarminingsih</a:t>
            </a:r>
            <a:r>
              <a:rPr lang="fr-CA" sz="3000" dirty="0" smtClean="0">
                <a:solidFill>
                  <a:srgbClr val="9C4839"/>
                </a:solidFill>
              </a:rPr>
              <a:t>, </a:t>
            </a:r>
            <a:r>
              <a:rPr lang="fr-CA" sz="3000" dirty="0" err="1" smtClean="0">
                <a:solidFill>
                  <a:srgbClr val="9C4839"/>
                </a:solidFill>
              </a:rPr>
              <a:t>SSi</a:t>
            </a:r>
            <a:r>
              <a:rPr lang="fr-CA" sz="3000" dirty="0" smtClean="0">
                <a:solidFill>
                  <a:srgbClr val="9C4839"/>
                </a:solidFill>
              </a:rPr>
              <a:t>, MM</a:t>
            </a:r>
            <a:endParaRPr lang="fr-CA" sz="3000" dirty="0" smtClean="0">
              <a:solidFill>
                <a:srgbClr val="9C483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id-ID" b="1" smtClean="0"/>
              <a:t>HUBUNGAN DUA GARIS LURUS</a:t>
            </a:r>
            <a:endParaRPr lang="id-ID" smtClean="0"/>
          </a:p>
        </p:txBody>
      </p:sp>
      <p:sp>
        <p:nvSpPr>
          <p:cNvPr id="11267" name="Content Placeholder 2"/>
          <p:cNvSpPr>
            <a:spLocks noGrp="1"/>
          </p:cNvSpPr>
          <p:nvPr>
            <p:ph idx="1"/>
          </p:nvPr>
        </p:nvSpPr>
        <p:spPr>
          <a:xfrm>
            <a:off x="457200" y="1600200"/>
            <a:ext cx="8229600" cy="4329113"/>
          </a:xfrm>
        </p:spPr>
        <p:txBody>
          <a:bodyPr/>
          <a:lstStyle/>
          <a:p>
            <a:r>
              <a:rPr lang="sv-SE" sz="2400" b="1" smtClean="0"/>
              <a:t>Berimpit, dua buah garis akan berimpit apabila persamaan garis yang satu merupakan</a:t>
            </a:r>
            <a:r>
              <a:rPr lang="id-ID" sz="2400" b="1" smtClean="0"/>
              <a:t> </a:t>
            </a:r>
            <a:r>
              <a:rPr lang="fr-FR" sz="2400" smtClean="0"/>
              <a:t>kelipatan dari (proporsional terhadap) persamaan garis yang lain.</a:t>
            </a:r>
          </a:p>
          <a:p>
            <a:r>
              <a:rPr lang="id-ID" sz="2400" b="1" smtClean="0"/>
              <a:t>Sejajar, dua buah garis akan sejajar apabila kemiringan garis yang satu sama dengan </a:t>
            </a:r>
            <a:r>
              <a:rPr lang="id-ID" sz="2400" smtClean="0"/>
              <a:t>kemiringan garis yang lain (m1 = m2).</a:t>
            </a:r>
          </a:p>
          <a:p>
            <a:r>
              <a:rPr lang="id-ID" sz="2400" b="1" smtClean="0"/>
              <a:t>Berpotongan, dua buah garis akan berpotongan apabila kemiringan garis yang satu tidak </a:t>
            </a:r>
            <a:r>
              <a:rPr lang="id-ID" sz="2400" smtClean="0"/>
              <a:t>sama dengan kemiringan garis yang lain (m1≠m2).</a:t>
            </a:r>
          </a:p>
          <a:p>
            <a:r>
              <a:rPr lang="sv-SE" sz="2400" b="1" smtClean="0"/>
              <a:t>Tegak lurus, dua garis akan saling tegak lurus apabila kemiringan garis yang satu merupaka</a:t>
            </a:r>
            <a:r>
              <a:rPr lang="id-ID" sz="2400" b="1" smtClean="0"/>
              <a:t> </a:t>
            </a:r>
            <a:r>
              <a:rPr lang="id-ID" sz="2400" smtClean="0"/>
              <a:t>kebalikan dari kemiringan garis yang lain dengan tanda yang berlawanan</a:t>
            </a: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5857875"/>
            <a:ext cx="1428750"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0" y="6000750"/>
            <a:ext cx="5853113"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2157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fr-CA" dirty="0" err="1" smtClean="0">
                <a:solidFill>
                  <a:srgbClr val="9C4839"/>
                </a:solidFill>
              </a:rPr>
              <a:t>Soal</a:t>
            </a:r>
            <a:r>
              <a:rPr lang="fr-CA" dirty="0" smtClean="0">
                <a:solidFill>
                  <a:srgbClr val="9C4839"/>
                </a:solidFill>
              </a:rPr>
              <a:t> </a:t>
            </a:r>
            <a:r>
              <a:rPr lang="fr-CA" dirty="0" err="1" smtClean="0">
                <a:solidFill>
                  <a:srgbClr val="9C4839"/>
                </a:solidFill>
              </a:rPr>
              <a:t>Latihan</a:t>
            </a:r>
            <a:endParaRPr lang="fr-CA" dirty="0" smtClean="0">
              <a:solidFill>
                <a:srgbClr val="9C4839"/>
              </a:solidFill>
            </a:endParaRPr>
          </a:p>
        </p:txBody>
      </p:sp>
      <p:sp>
        <p:nvSpPr>
          <p:cNvPr id="4099" name="Espace réservé du contenu 2"/>
          <p:cNvSpPr>
            <a:spLocks noGrp="1"/>
          </p:cNvSpPr>
          <p:nvPr>
            <p:ph idx="1"/>
          </p:nvPr>
        </p:nvSpPr>
        <p:spPr>
          <a:xfrm>
            <a:off x="457200" y="2000250"/>
            <a:ext cx="8229600" cy="4500563"/>
          </a:xfrm>
        </p:spPr>
        <p:txBody>
          <a:bodyPr/>
          <a:lstStyle/>
          <a:p>
            <a:pPr marL="514350" indent="-514350">
              <a:buAutoNum type="arabicPeriod"/>
            </a:pPr>
            <a:r>
              <a:rPr lang="fr-CA" dirty="0" err="1" smtClean="0">
                <a:solidFill>
                  <a:srgbClr val="9C4839"/>
                </a:solidFill>
              </a:rPr>
              <a:t>Carilah</a:t>
            </a:r>
            <a:r>
              <a:rPr lang="fr-CA" dirty="0" smtClean="0">
                <a:solidFill>
                  <a:srgbClr val="9C4839"/>
                </a:solidFill>
              </a:rPr>
              <a:t> </a:t>
            </a:r>
            <a:r>
              <a:rPr lang="fr-CA" dirty="0" err="1" smtClean="0">
                <a:solidFill>
                  <a:srgbClr val="9C4839"/>
                </a:solidFill>
              </a:rPr>
              <a:t>kemiringan</a:t>
            </a:r>
            <a:r>
              <a:rPr lang="fr-CA" dirty="0" smtClean="0">
                <a:solidFill>
                  <a:srgbClr val="9C4839"/>
                </a:solidFill>
              </a:rPr>
              <a:t> (</a:t>
            </a:r>
            <a:r>
              <a:rPr lang="fr-CA" dirty="0" err="1" smtClean="0">
                <a:solidFill>
                  <a:srgbClr val="9C4839"/>
                </a:solidFill>
              </a:rPr>
              <a:t>slope</a:t>
            </a:r>
            <a:r>
              <a:rPr lang="fr-CA" dirty="0" smtClean="0">
                <a:solidFill>
                  <a:srgbClr val="9C4839"/>
                </a:solidFill>
              </a:rPr>
              <a:t>) garis yang </a:t>
            </a:r>
            <a:r>
              <a:rPr lang="fr-CA" dirty="0" err="1" smtClean="0">
                <a:solidFill>
                  <a:srgbClr val="9C4839"/>
                </a:solidFill>
              </a:rPr>
              <a:t>telah</a:t>
            </a:r>
            <a:r>
              <a:rPr lang="fr-CA" dirty="0" smtClean="0">
                <a:solidFill>
                  <a:srgbClr val="9C4839"/>
                </a:solidFill>
              </a:rPr>
              <a:t> </a:t>
            </a:r>
            <a:r>
              <a:rPr lang="fr-CA" dirty="0" err="1" smtClean="0">
                <a:solidFill>
                  <a:srgbClr val="9C4839"/>
                </a:solidFill>
              </a:rPr>
              <a:t>ditentukan</a:t>
            </a:r>
            <a:r>
              <a:rPr lang="fr-CA" dirty="0" smtClean="0">
                <a:solidFill>
                  <a:srgbClr val="9C4839"/>
                </a:solidFill>
              </a:rPr>
              <a:t> </a:t>
            </a:r>
            <a:r>
              <a:rPr lang="fr-CA" dirty="0" err="1" smtClean="0">
                <a:solidFill>
                  <a:srgbClr val="9C4839"/>
                </a:solidFill>
              </a:rPr>
              <a:t>oleh</a:t>
            </a:r>
            <a:r>
              <a:rPr lang="fr-CA" dirty="0" smtClean="0">
                <a:solidFill>
                  <a:srgbClr val="9C4839"/>
                </a:solidFill>
              </a:rPr>
              <a:t> </a:t>
            </a:r>
            <a:r>
              <a:rPr lang="fr-CA" dirty="0" err="1" smtClean="0">
                <a:solidFill>
                  <a:srgbClr val="9C4839"/>
                </a:solidFill>
              </a:rPr>
              <a:t>titik</a:t>
            </a:r>
            <a:r>
              <a:rPr lang="fr-CA" dirty="0" smtClean="0">
                <a:solidFill>
                  <a:srgbClr val="9C4839"/>
                </a:solidFill>
              </a:rPr>
              <a:t> A dan B </a:t>
            </a:r>
            <a:r>
              <a:rPr lang="fr-CA" dirty="0" err="1" smtClean="0">
                <a:solidFill>
                  <a:srgbClr val="9C4839"/>
                </a:solidFill>
              </a:rPr>
              <a:t>berikut</a:t>
            </a:r>
            <a:r>
              <a:rPr lang="fr-CA" dirty="0" smtClean="0">
                <a:solidFill>
                  <a:srgbClr val="9C4839"/>
                </a:solidFill>
              </a:rPr>
              <a:t> </a:t>
            </a:r>
            <a:r>
              <a:rPr lang="fr-CA" dirty="0" err="1" smtClean="0">
                <a:solidFill>
                  <a:srgbClr val="9C4839"/>
                </a:solidFill>
              </a:rPr>
              <a:t>ini</a:t>
            </a:r>
            <a:r>
              <a:rPr lang="fr-CA" dirty="0" smtClean="0">
                <a:solidFill>
                  <a:srgbClr val="9C4839"/>
                </a:solidFill>
              </a:rPr>
              <a:t>:</a:t>
            </a:r>
          </a:p>
          <a:p>
            <a:pPr marL="0" indent="0">
              <a:buNone/>
            </a:pPr>
            <a:r>
              <a:rPr lang="fr-CA" dirty="0">
                <a:solidFill>
                  <a:srgbClr val="9C4839"/>
                </a:solidFill>
              </a:rPr>
              <a:t>	</a:t>
            </a:r>
            <a:r>
              <a:rPr lang="fr-CA" dirty="0" smtClean="0">
                <a:solidFill>
                  <a:srgbClr val="9C4839"/>
                </a:solidFill>
              </a:rPr>
              <a:t>a. A(3,4) dan B(4,3)</a:t>
            </a:r>
          </a:p>
          <a:p>
            <a:pPr marL="0" indent="0">
              <a:buNone/>
            </a:pPr>
            <a:r>
              <a:rPr lang="fr-CA" dirty="0">
                <a:solidFill>
                  <a:srgbClr val="9C4839"/>
                </a:solidFill>
              </a:rPr>
              <a:t>	</a:t>
            </a:r>
            <a:r>
              <a:rPr lang="fr-CA" dirty="0" smtClean="0">
                <a:solidFill>
                  <a:srgbClr val="9C4839"/>
                </a:solidFill>
              </a:rPr>
              <a:t>b. A(4,5) dan B(8,13)</a:t>
            </a:r>
          </a:p>
          <a:p>
            <a:pPr marL="468313" indent="-468313">
              <a:buNone/>
            </a:pPr>
            <a:r>
              <a:rPr lang="fr-CA" dirty="0" smtClean="0">
                <a:solidFill>
                  <a:srgbClr val="9C4839"/>
                </a:solidFill>
              </a:rPr>
              <a:t>2. </a:t>
            </a:r>
            <a:r>
              <a:rPr lang="fr-CA" dirty="0" err="1" smtClean="0">
                <a:solidFill>
                  <a:srgbClr val="9C4839"/>
                </a:solidFill>
              </a:rPr>
              <a:t>Carilah</a:t>
            </a:r>
            <a:r>
              <a:rPr lang="fr-CA" dirty="0" smtClean="0">
                <a:solidFill>
                  <a:srgbClr val="9C4839"/>
                </a:solidFill>
              </a:rPr>
              <a:t> </a:t>
            </a:r>
            <a:r>
              <a:rPr lang="fr-CA" dirty="0" err="1" smtClean="0">
                <a:solidFill>
                  <a:srgbClr val="9C4839"/>
                </a:solidFill>
              </a:rPr>
              <a:t>kemiringan</a:t>
            </a:r>
            <a:r>
              <a:rPr lang="fr-CA" dirty="0" smtClean="0">
                <a:solidFill>
                  <a:srgbClr val="9C4839"/>
                </a:solidFill>
              </a:rPr>
              <a:t> (</a:t>
            </a:r>
            <a:r>
              <a:rPr lang="fr-CA" dirty="0" err="1" smtClean="0">
                <a:solidFill>
                  <a:srgbClr val="9C4839"/>
                </a:solidFill>
              </a:rPr>
              <a:t>slope</a:t>
            </a:r>
            <a:r>
              <a:rPr lang="fr-CA" dirty="0" smtClean="0">
                <a:solidFill>
                  <a:srgbClr val="9C4839"/>
                </a:solidFill>
              </a:rPr>
              <a:t> dari garis – garis </a:t>
            </a:r>
            <a:r>
              <a:rPr lang="fr-CA" dirty="0" err="1" smtClean="0">
                <a:solidFill>
                  <a:srgbClr val="9C4839"/>
                </a:solidFill>
              </a:rPr>
              <a:t>berikut</a:t>
            </a:r>
            <a:r>
              <a:rPr lang="fr-CA" dirty="0" smtClean="0">
                <a:solidFill>
                  <a:srgbClr val="9C4839"/>
                </a:solidFill>
              </a:rPr>
              <a:t> :</a:t>
            </a:r>
          </a:p>
          <a:p>
            <a:pPr marL="468313" indent="-468313">
              <a:buNone/>
            </a:pPr>
            <a:r>
              <a:rPr lang="fr-CA" dirty="0">
                <a:solidFill>
                  <a:srgbClr val="9C4839"/>
                </a:solidFill>
              </a:rPr>
              <a:t>	</a:t>
            </a:r>
            <a:r>
              <a:rPr lang="fr-CA" dirty="0" smtClean="0">
                <a:solidFill>
                  <a:srgbClr val="9C4839"/>
                </a:solidFill>
              </a:rPr>
              <a:t>a. Y = 2x + 3</a:t>
            </a:r>
          </a:p>
          <a:p>
            <a:pPr marL="468313" indent="-468313">
              <a:buNone/>
            </a:pPr>
            <a:r>
              <a:rPr lang="fr-CA" dirty="0">
                <a:solidFill>
                  <a:srgbClr val="9C4839"/>
                </a:solidFill>
              </a:rPr>
              <a:t>	</a:t>
            </a:r>
            <a:r>
              <a:rPr lang="fr-CA" dirty="0" smtClean="0">
                <a:solidFill>
                  <a:srgbClr val="9C4839"/>
                </a:solidFill>
              </a:rPr>
              <a:t>b. 4x – 6y = 10</a:t>
            </a:r>
          </a:p>
          <a:p>
            <a:pPr marL="0" indent="0">
              <a:buNone/>
            </a:pPr>
            <a:endParaRPr lang="fr-CA" dirty="0" smtClean="0">
              <a:solidFill>
                <a:srgbClr val="9C483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Espace réservé du contenu 2"/>
          <p:cNvSpPr>
            <a:spLocks noGrp="1"/>
          </p:cNvSpPr>
          <p:nvPr>
            <p:ph idx="1"/>
          </p:nvPr>
        </p:nvSpPr>
        <p:spPr>
          <a:xfrm>
            <a:off x="457200" y="2362200"/>
            <a:ext cx="8229600" cy="4267200"/>
          </a:xfrm>
        </p:spPr>
        <p:txBody>
          <a:bodyPr/>
          <a:lstStyle/>
          <a:p>
            <a:pPr marL="352425" indent="-352425">
              <a:buNone/>
            </a:pPr>
            <a:r>
              <a:rPr lang="fr-CA" dirty="0" smtClean="0">
                <a:solidFill>
                  <a:srgbClr val="9C4839"/>
                </a:solidFill>
              </a:rPr>
              <a:t>3. </a:t>
            </a:r>
            <a:r>
              <a:rPr lang="fr-CA" dirty="0" err="1" smtClean="0">
                <a:solidFill>
                  <a:srgbClr val="9C4839"/>
                </a:solidFill>
              </a:rPr>
              <a:t>Tulislah</a:t>
            </a:r>
            <a:r>
              <a:rPr lang="fr-CA" dirty="0" smtClean="0">
                <a:solidFill>
                  <a:srgbClr val="9C4839"/>
                </a:solidFill>
              </a:rPr>
              <a:t> </a:t>
            </a:r>
            <a:r>
              <a:rPr lang="fr-CA" dirty="0" err="1" smtClean="0">
                <a:solidFill>
                  <a:srgbClr val="9C4839"/>
                </a:solidFill>
              </a:rPr>
              <a:t>persamaan</a:t>
            </a:r>
            <a:r>
              <a:rPr lang="fr-CA" dirty="0" smtClean="0">
                <a:solidFill>
                  <a:srgbClr val="9C4839"/>
                </a:solidFill>
              </a:rPr>
              <a:t> – </a:t>
            </a:r>
            <a:r>
              <a:rPr lang="fr-CA" dirty="0" err="1" smtClean="0">
                <a:solidFill>
                  <a:srgbClr val="9C4839"/>
                </a:solidFill>
              </a:rPr>
              <a:t>persamaan</a:t>
            </a:r>
            <a:r>
              <a:rPr lang="fr-CA" dirty="0" smtClean="0">
                <a:solidFill>
                  <a:srgbClr val="9C4839"/>
                </a:solidFill>
              </a:rPr>
              <a:t> </a:t>
            </a:r>
            <a:r>
              <a:rPr lang="fr-CA" dirty="0" err="1" smtClean="0">
                <a:solidFill>
                  <a:srgbClr val="9C4839"/>
                </a:solidFill>
              </a:rPr>
              <a:t>berikut</a:t>
            </a:r>
            <a:r>
              <a:rPr lang="fr-CA" dirty="0" smtClean="0">
                <a:solidFill>
                  <a:srgbClr val="9C4839"/>
                </a:solidFill>
              </a:rPr>
              <a:t> </a:t>
            </a:r>
            <a:r>
              <a:rPr lang="fr-CA" dirty="0" err="1" smtClean="0">
                <a:solidFill>
                  <a:srgbClr val="9C4839"/>
                </a:solidFill>
              </a:rPr>
              <a:t>dalam</a:t>
            </a:r>
            <a:r>
              <a:rPr lang="fr-CA" dirty="0" smtClean="0">
                <a:solidFill>
                  <a:srgbClr val="9C4839"/>
                </a:solidFill>
              </a:rPr>
              <a:t> </a:t>
            </a:r>
            <a:r>
              <a:rPr lang="fr-CA" dirty="0" err="1" smtClean="0">
                <a:solidFill>
                  <a:srgbClr val="9C4839"/>
                </a:solidFill>
              </a:rPr>
              <a:t>bentuk</a:t>
            </a:r>
            <a:r>
              <a:rPr lang="fr-CA" dirty="0" smtClean="0">
                <a:solidFill>
                  <a:srgbClr val="9C4839"/>
                </a:solidFill>
              </a:rPr>
              <a:t> </a:t>
            </a:r>
            <a:r>
              <a:rPr lang="fr-CA" dirty="0" err="1" smtClean="0">
                <a:solidFill>
                  <a:srgbClr val="9C4839"/>
                </a:solidFill>
              </a:rPr>
              <a:t>slope-intercept</a:t>
            </a:r>
            <a:endParaRPr lang="fr-CA" dirty="0" smtClean="0">
              <a:solidFill>
                <a:srgbClr val="9C4839"/>
              </a:solidFill>
            </a:endParaRPr>
          </a:p>
          <a:p>
            <a:pPr marL="0" indent="0">
              <a:buNone/>
            </a:pPr>
            <a:r>
              <a:rPr lang="fr-CA" dirty="0" smtClean="0">
                <a:solidFill>
                  <a:srgbClr val="9C4839"/>
                </a:solidFill>
              </a:rPr>
              <a:t>	a. 2x – 3y -6 =0</a:t>
            </a:r>
          </a:p>
          <a:p>
            <a:pPr marL="0" indent="0">
              <a:buNone/>
            </a:pPr>
            <a:r>
              <a:rPr lang="fr-CA" dirty="0">
                <a:solidFill>
                  <a:srgbClr val="9C4839"/>
                </a:solidFill>
              </a:rPr>
              <a:t>	</a:t>
            </a:r>
            <a:r>
              <a:rPr lang="fr-CA" dirty="0" smtClean="0">
                <a:solidFill>
                  <a:srgbClr val="9C4839"/>
                </a:solidFill>
              </a:rPr>
              <a:t>b. 3x +4y +1 = 0</a:t>
            </a:r>
          </a:p>
          <a:p>
            <a:pPr marL="398463" indent="-398463">
              <a:buNone/>
            </a:pPr>
            <a:r>
              <a:rPr lang="fr-CA" dirty="0" smtClean="0">
                <a:solidFill>
                  <a:srgbClr val="9C4839"/>
                </a:solidFill>
              </a:rPr>
              <a:t>4. </a:t>
            </a:r>
            <a:r>
              <a:rPr lang="fr-CA" dirty="0" err="1" smtClean="0">
                <a:solidFill>
                  <a:srgbClr val="9C4839"/>
                </a:solidFill>
              </a:rPr>
              <a:t>Carilah</a:t>
            </a:r>
            <a:r>
              <a:rPr lang="fr-CA" dirty="0" smtClean="0">
                <a:solidFill>
                  <a:srgbClr val="9C4839"/>
                </a:solidFill>
              </a:rPr>
              <a:t> </a:t>
            </a:r>
            <a:r>
              <a:rPr lang="fr-CA" dirty="0" err="1" smtClean="0">
                <a:solidFill>
                  <a:srgbClr val="9C4839"/>
                </a:solidFill>
              </a:rPr>
              <a:t>kemiringan</a:t>
            </a:r>
            <a:r>
              <a:rPr lang="fr-CA" dirty="0" smtClean="0">
                <a:solidFill>
                  <a:srgbClr val="9C4839"/>
                </a:solidFill>
              </a:rPr>
              <a:t> dan </a:t>
            </a:r>
            <a:r>
              <a:rPr lang="fr-CA" dirty="0" err="1" smtClean="0">
                <a:solidFill>
                  <a:srgbClr val="9C4839"/>
                </a:solidFill>
              </a:rPr>
              <a:t>titik</a:t>
            </a:r>
            <a:r>
              <a:rPr lang="fr-CA" dirty="0" smtClean="0">
                <a:solidFill>
                  <a:srgbClr val="9C4839"/>
                </a:solidFill>
              </a:rPr>
              <a:t> </a:t>
            </a:r>
            <a:r>
              <a:rPr lang="fr-CA" dirty="0" err="1" smtClean="0">
                <a:solidFill>
                  <a:srgbClr val="9C4839"/>
                </a:solidFill>
              </a:rPr>
              <a:t>potong</a:t>
            </a:r>
            <a:r>
              <a:rPr lang="fr-CA" dirty="0" smtClean="0">
                <a:solidFill>
                  <a:srgbClr val="9C4839"/>
                </a:solidFill>
              </a:rPr>
              <a:t> </a:t>
            </a:r>
            <a:r>
              <a:rPr lang="fr-CA" dirty="0" err="1" smtClean="0">
                <a:solidFill>
                  <a:srgbClr val="9C4839"/>
                </a:solidFill>
              </a:rPr>
              <a:t>sumbu</a:t>
            </a:r>
            <a:r>
              <a:rPr lang="fr-CA" dirty="0" smtClean="0">
                <a:solidFill>
                  <a:srgbClr val="9C4839"/>
                </a:solidFill>
              </a:rPr>
              <a:t> Y </a:t>
            </a:r>
            <a:r>
              <a:rPr lang="fr-CA" dirty="0" err="1" smtClean="0">
                <a:solidFill>
                  <a:srgbClr val="9C4839"/>
                </a:solidFill>
              </a:rPr>
              <a:t>pada</a:t>
            </a:r>
            <a:r>
              <a:rPr lang="fr-CA" dirty="0" smtClean="0">
                <a:solidFill>
                  <a:srgbClr val="9C4839"/>
                </a:solidFill>
              </a:rPr>
              <a:t> </a:t>
            </a:r>
            <a:r>
              <a:rPr lang="fr-CA" dirty="0" err="1" smtClean="0">
                <a:solidFill>
                  <a:srgbClr val="9C4839"/>
                </a:solidFill>
              </a:rPr>
              <a:t>setiap</a:t>
            </a:r>
            <a:r>
              <a:rPr lang="fr-CA" dirty="0" smtClean="0">
                <a:solidFill>
                  <a:srgbClr val="9C4839"/>
                </a:solidFill>
              </a:rPr>
              <a:t> garis – garis </a:t>
            </a:r>
            <a:r>
              <a:rPr lang="fr-CA" dirty="0" err="1" smtClean="0">
                <a:solidFill>
                  <a:srgbClr val="9C4839"/>
                </a:solidFill>
              </a:rPr>
              <a:t>berikut</a:t>
            </a:r>
            <a:r>
              <a:rPr lang="fr-CA" dirty="0" smtClean="0">
                <a:solidFill>
                  <a:srgbClr val="9C4839"/>
                </a:solidFill>
              </a:rPr>
              <a:t>:</a:t>
            </a:r>
          </a:p>
          <a:p>
            <a:pPr marL="0" indent="0">
              <a:buNone/>
            </a:pPr>
            <a:r>
              <a:rPr lang="fr-CA" dirty="0" smtClean="0">
                <a:solidFill>
                  <a:srgbClr val="9C4839"/>
                </a:solidFill>
              </a:rPr>
              <a:t>	a. 3x -12y + 2 =0</a:t>
            </a:r>
          </a:p>
          <a:p>
            <a:pPr marL="0" indent="0">
              <a:buNone/>
            </a:pPr>
            <a:r>
              <a:rPr lang="fr-CA" dirty="0">
                <a:solidFill>
                  <a:srgbClr val="9C4839"/>
                </a:solidFill>
              </a:rPr>
              <a:t>	</a:t>
            </a:r>
            <a:r>
              <a:rPr lang="fr-CA" dirty="0" smtClean="0">
                <a:solidFill>
                  <a:srgbClr val="9C4839"/>
                </a:solidFill>
              </a:rPr>
              <a:t>b. 2x -5y -10 =0</a:t>
            </a:r>
            <a:endParaRPr lang="fr-CA" dirty="0" smtClean="0">
              <a:solidFill>
                <a:srgbClr val="9C4839"/>
              </a:solidFill>
            </a:endParaRPr>
          </a:p>
        </p:txBody>
      </p:sp>
      <p:sp>
        <p:nvSpPr>
          <p:cNvPr id="5123" name="Titre 1"/>
          <p:cNvSpPr>
            <a:spLocks noGrp="1"/>
          </p:cNvSpPr>
          <p:nvPr>
            <p:ph type="title"/>
          </p:nvPr>
        </p:nvSpPr>
        <p:spPr>
          <a:xfrm>
            <a:off x="228600" y="381000"/>
            <a:ext cx="8229600" cy="1143000"/>
          </a:xfrm>
        </p:spPr>
        <p:txBody>
          <a:bodyPr/>
          <a:lstStyle/>
          <a:p>
            <a:endParaRPr lang="fr-CA" dirty="0" smtClean="0">
              <a:solidFill>
                <a:srgbClr val="9C483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itre 1"/>
          <p:cNvSpPr>
            <a:spLocks noGrp="1"/>
          </p:cNvSpPr>
          <p:nvPr>
            <p:ph type="title"/>
          </p:nvPr>
        </p:nvSpPr>
        <p:spPr/>
        <p:txBody>
          <a:bodyPr/>
          <a:lstStyle/>
          <a:p>
            <a:endParaRPr lang="fr-CA" dirty="0" smtClean="0">
              <a:solidFill>
                <a:srgbClr val="9C4839"/>
              </a:solidFill>
            </a:endParaRPr>
          </a:p>
        </p:txBody>
      </p:sp>
      <p:sp>
        <p:nvSpPr>
          <p:cNvPr id="6147" name="Espace réservé du contenu 2"/>
          <p:cNvSpPr>
            <a:spLocks noGrp="1"/>
          </p:cNvSpPr>
          <p:nvPr>
            <p:ph idx="1"/>
          </p:nvPr>
        </p:nvSpPr>
        <p:spPr>
          <a:xfrm>
            <a:off x="457200" y="1143000"/>
            <a:ext cx="8229600" cy="5357813"/>
          </a:xfrm>
        </p:spPr>
        <p:txBody>
          <a:bodyPr/>
          <a:lstStyle/>
          <a:p>
            <a:pPr marL="398463" indent="-398463">
              <a:buNone/>
            </a:pPr>
            <a:r>
              <a:rPr lang="fr-CA" dirty="0" smtClean="0">
                <a:solidFill>
                  <a:srgbClr val="9C4839"/>
                </a:solidFill>
              </a:rPr>
              <a:t>5. </a:t>
            </a:r>
            <a:r>
              <a:rPr lang="fr-CA" dirty="0" err="1" smtClean="0">
                <a:solidFill>
                  <a:srgbClr val="9C4839"/>
                </a:solidFill>
              </a:rPr>
              <a:t>Untuk</a:t>
            </a:r>
            <a:r>
              <a:rPr lang="fr-CA" dirty="0" smtClean="0">
                <a:solidFill>
                  <a:srgbClr val="9C4839"/>
                </a:solidFill>
              </a:rPr>
              <a:t> </a:t>
            </a:r>
            <a:r>
              <a:rPr lang="fr-CA" dirty="0" err="1" smtClean="0">
                <a:solidFill>
                  <a:srgbClr val="9C4839"/>
                </a:solidFill>
              </a:rPr>
              <a:t>setiap</a:t>
            </a:r>
            <a:r>
              <a:rPr lang="fr-CA" dirty="0" smtClean="0">
                <a:solidFill>
                  <a:srgbClr val="9C4839"/>
                </a:solidFill>
              </a:rPr>
              <a:t> </a:t>
            </a:r>
            <a:r>
              <a:rPr lang="fr-CA" dirty="0" err="1" smtClean="0">
                <a:solidFill>
                  <a:srgbClr val="9C4839"/>
                </a:solidFill>
              </a:rPr>
              <a:t>pasangan</a:t>
            </a:r>
            <a:r>
              <a:rPr lang="fr-CA" dirty="0" smtClean="0">
                <a:solidFill>
                  <a:srgbClr val="9C4839"/>
                </a:solidFill>
              </a:rPr>
              <a:t> </a:t>
            </a:r>
            <a:r>
              <a:rPr lang="fr-CA" dirty="0" err="1" smtClean="0">
                <a:solidFill>
                  <a:srgbClr val="9C4839"/>
                </a:solidFill>
              </a:rPr>
              <a:t>titik</a:t>
            </a:r>
            <a:r>
              <a:rPr lang="fr-CA" dirty="0" smtClean="0">
                <a:solidFill>
                  <a:srgbClr val="9C4839"/>
                </a:solidFill>
              </a:rPr>
              <a:t> – </a:t>
            </a:r>
            <a:r>
              <a:rPr lang="fr-CA" dirty="0" err="1" smtClean="0">
                <a:solidFill>
                  <a:srgbClr val="9C4839"/>
                </a:solidFill>
              </a:rPr>
              <a:t>titik</a:t>
            </a:r>
            <a:r>
              <a:rPr lang="fr-CA" dirty="0" smtClean="0">
                <a:solidFill>
                  <a:srgbClr val="9C4839"/>
                </a:solidFill>
              </a:rPr>
              <a:t> </a:t>
            </a:r>
            <a:r>
              <a:rPr lang="fr-CA" dirty="0" err="1" smtClean="0">
                <a:solidFill>
                  <a:srgbClr val="9C4839"/>
                </a:solidFill>
              </a:rPr>
              <a:t>koordiant</a:t>
            </a:r>
            <a:r>
              <a:rPr lang="fr-CA" dirty="0" smtClean="0">
                <a:solidFill>
                  <a:srgbClr val="9C4839"/>
                </a:solidFill>
              </a:rPr>
              <a:t> (</a:t>
            </a:r>
            <a:r>
              <a:rPr lang="fr-CA" dirty="0" err="1" smtClean="0">
                <a:solidFill>
                  <a:srgbClr val="9C4839"/>
                </a:solidFill>
              </a:rPr>
              <a:t>x,y</a:t>
            </a:r>
            <a:r>
              <a:rPr lang="fr-CA" dirty="0" smtClean="0">
                <a:solidFill>
                  <a:srgbClr val="9C4839"/>
                </a:solidFill>
              </a:rPr>
              <a:t>) </a:t>
            </a:r>
            <a:r>
              <a:rPr lang="fr-CA" dirty="0" err="1" smtClean="0">
                <a:solidFill>
                  <a:srgbClr val="9C4839"/>
                </a:solidFill>
              </a:rPr>
              <a:t>carilah</a:t>
            </a:r>
            <a:r>
              <a:rPr lang="fr-CA" dirty="0" smtClean="0">
                <a:solidFill>
                  <a:srgbClr val="9C4839"/>
                </a:solidFill>
              </a:rPr>
              <a:t> </a:t>
            </a:r>
            <a:r>
              <a:rPr lang="fr-CA" dirty="0" err="1" smtClean="0">
                <a:solidFill>
                  <a:srgbClr val="9C4839"/>
                </a:solidFill>
              </a:rPr>
              <a:t>persamaan</a:t>
            </a:r>
            <a:r>
              <a:rPr lang="fr-CA" dirty="0" smtClean="0">
                <a:solidFill>
                  <a:srgbClr val="9C4839"/>
                </a:solidFill>
              </a:rPr>
              <a:t> garis </a:t>
            </a:r>
            <a:r>
              <a:rPr lang="fr-CA" dirty="0" err="1" smtClean="0">
                <a:solidFill>
                  <a:srgbClr val="9C4839"/>
                </a:solidFill>
              </a:rPr>
              <a:t>lurus</a:t>
            </a:r>
            <a:r>
              <a:rPr lang="fr-CA" dirty="0" smtClean="0">
                <a:solidFill>
                  <a:srgbClr val="9C4839"/>
                </a:solidFill>
              </a:rPr>
              <a:t> y=a</a:t>
            </a:r>
            <a:r>
              <a:rPr lang="fr-CA" baseline="-25000" dirty="0" smtClean="0">
                <a:solidFill>
                  <a:srgbClr val="9C4839"/>
                </a:solidFill>
              </a:rPr>
              <a:t>0</a:t>
            </a:r>
            <a:r>
              <a:rPr lang="fr-CA" dirty="0" smtClean="0">
                <a:solidFill>
                  <a:srgbClr val="9C4839"/>
                </a:solidFill>
              </a:rPr>
              <a:t> + a</a:t>
            </a:r>
            <a:r>
              <a:rPr lang="fr-CA" baseline="-25000" dirty="0" smtClean="0">
                <a:solidFill>
                  <a:srgbClr val="9C4839"/>
                </a:solidFill>
              </a:rPr>
              <a:t>1</a:t>
            </a:r>
            <a:r>
              <a:rPr lang="fr-CA" dirty="0" smtClean="0">
                <a:solidFill>
                  <a:srgbClr val="9C4839"/>
                </a:solidFill>
              </a:rPr>
              <a:t>x</a:t>
            </a:r>
          </a:p>
          <a:p>
            <a:pPr marL="0" indent="0">
              <a:buNone/>
            </a:pPr>
            <a:r>
              <a:rPr lang="fr-CA" dirty="0" smtClean="0">
                <a:solidFill>
                  <a:srgbClr val="9C4839"/>
                </a:solidFill>
              </a:rPr>
              <a:t>	a. (3,5), (10,2)</a:t>
            </a:r>
          </a:p>
          <a:p>
            <a:pPr marL="0" indent="0">
              <a:buNone/>
            </a:pPr>
            <a:r>
              <a:rPr lang="fr-CA" dirty="0">
                <a:solidFill>
                  <a:srgbClr val="9C4839"/>
                </a:solidFill>
              </a:rPr>
              <a:t>	</a:t>
            </a:r>
            <a:r>
              <a:rPr lang="fr-CA" dirty="0" smtClean="0">
                <a:solidFill>
                  <a:srgbClr val="9C4839"/>
                </a:solidFill>
              </a:rPr>
              <a:t>b. (4, -2), 0,6)</a:t>
            </a:r>
          </a:p>
          <a:p>
            <a:pPr marL="398463" indent="-398463">
              <a:buNone/>
            </a:pPr>
            <a:r>
              <a:rPr lang="fr-CA" dirty="0" smtClean="0">
                <a:solidFill>
                  <a:srgbClr val="9C4839"/>
                </a:solidFill>
              </a:rPr>
              <a:t>6. </a:t>
            </a:r>
            <a:r>
              <a:rPr lang="fr-CA" dirty="0" err="1" smtClean="0">
                <a:solidFill>
                  <a:srgbClr val="9C4839"/>
                </a:solidFill>
              </a:rPr>
              <a:t>Untuk</a:t>
            </a:r>
            <a:r>
              <a:rPr lang="fr-CA" dirty="0" smtClean="0">
                <a:solidFill>
                  <a:srgbClr val="9C4839"/>
                </a:solidFill>
              </a:rPr>
              <a:t> </a:t>
            </a:r>
            <a:r>
              <a:rPr lang="fr-CA" dirty="0" err="1" smtClean="0">
                <a:solidFill>
                  <a:srgbClr val="9C4839"/>
                </a:solidFill>
              </a:rPr>
              <a:t>setiap</a:t>
            </a:r>
            <a:r>
              <a:rPr lang="fr-CA" dirty="0" smtClean="0">
                <a:solidFill>
                  <a:srgbClr val="9C4839"/>
                </a:solidFill>
              </a:rPr>
              <a:t> </a:t>
            </a:r>
            <a:r>
              <a:rPr lang="fr-CA" dirty="0" err="1" smtClean="0">
                <a:solidFill>
                  <a:srgbClr val="9C4839"/>
                </a:solidFill>
              </a:rPr>
              <a:t>titik</a:t>
            </a:r>
            <a:r>
              <a:rPr lang="fr-CA" dirty="0" smtClean="0">
                <a:solidFill>
                  <a:srgbClr val="9C4839"/>
                </a:solidFill>
              </a:rPr>
              <a:t> </a:t>
            </a:r>
            <a:r>
              <a:rPr lang="fr-CA" dirty="0" err="1" smtClean="0">
                <a:solidFill>
                  <a:srgbClr val="9C4839"/>
                </a:solidFill>
              </a:rPr>
              <a:t>koordinat</a:t>
            </a:r>
            <a:r>
              <a:rPr lang="fr-CA" dirty="0" smtClean="0">
                <a:solidFill>
                  <a:srgbClr val="9C4839"/>
                </a:solidFill>
              </a:rPr>
              <a:t> (</a:t>
            </a:r>
            <a:r>
              <a:rPr lang="fr-CA" dirty="0" err="1" smtClean="0">
                <a:solidFill>
                  <a:srgbClr val="9C4839"/>
                </a:solidFill>
              </a:rPr>
              <a:t>x,y</a:t>
            </a:r>
            <a:r>
              <a:rPr lang="fr-CA" dirty="0" smtClean="0">
                <a:solidFill>
                  <a:srgbClr val="9C4839"/>
                </a:solidFill>
              </a:rPr>
              <a:t>), dan </a:t>
            </a:r>
            <a:r>
              <a:rPr lang="fr-CA" dirty="0" err="1" smtClean="0">
                <a:solidFill>
                  <a:srgbClr val="9C4839"/>
                </a:solidFill>
              </a:rPr>
              <a:t>koefisien</a:t>
            </a:r>
            <a:r>
              <a:rPr lang="fr-CA" dirty="0" smtClean="0">
                <a:solidFill>
                  <a:srgbClr val="9C4839"/>
                </a:solidFill>
              </a:rPr>
              <a:t> </a:t>
            </a:r>
            <a:r>
              <a:rPr lang="fr-CA" dirty="0" err="1" smtClean="0">
                <a:solidFill>
                  <a:srgbClr val="9C4839"/>
                </a:solidFill>
              </a:rPr>
              <a:t>kemiringan</a:t>
            </a:r>
            <a:r>
              <a:rPr lang="fr-CA" dirty="0" smtClean="0">
                <a:solidFill>
                  <a:srgbClr val="9C4839"/>
                </a:solidFill>
              </a:rPr>
              <a:t> a </a:t>
            </a:r>
            <a:r>
              <a:rPr lang="fr-CA" dirty="0" err="1" smtClean="0">
                <a:solidFill>
                  <a:srgbClr val="9C4839"/>
                </a:solidFill>
              </a:rPr>
              <a:t>berikut</a:t>
            </a:r>
            <a:r>
              <a:rPr lang="fr-CA" dirty="0" smtClean="0">
                <a:solidFill>
                  <a:srgbClr val="9C4839"/>
                </a:solidFill>
              </a:rPr>
              <a:t> </a:t>
            </a:r>
            <a:r>
              <a:rPr lang="fr-CA" dirty="0" err="1" smtClean="0">
                <a:solidFill>
                  <a:srgbClr val="9C4839"/>
                </a:solidFill>
              </a:rPr>
              <a:t>ini</a:t>
            </a:r>
            <a:r>
              <a:rPr lang="fr-CA" dirty="0" smtClean="0">
                <a:solidFill>
                  <a:srgbClr val="9C4839"/>
                </a:solidFill>
              </a:rPr>
              <a:t> </a:t>
            </a:r>
            <a:r>
              <a:rPr lang="fr-CA" dirty="0" err="1" smtClean="0">
                <a:solidFill>
                  <a:srgbClr val="9C4839"/>
                </a:solidFill>
              </a:rPr>
              <a:t>carilah</a:t>
            </a:r>
            <a:r>
              <a:rPr lang="fr-CA" dirty="0" smtClean="0">
                <a:solidFill>
                  <a:srgbClr val="9C4839"/>
                </a:solidFill>
              </a:rPr>
              <a:t> </a:t>
            </a:r>
            <a:r>
              <a:rPr lang="fr-CA" dirty="0" err="1" smtClean="0">
                <a:solidFill>
                  <a:srgbClr val="9C4839"/>
                </a:solidFill>
              </a:rPr>
              <a:t>persamaan</a:t>
            </a:r>
            <a:r>
              <a:rPr lang="fr-CA" dirty="0" smtClean="0">
                <a:solidFill>
                  <a:srgbClr val="9C4839"/>
                </a:solidFill>
              </a:rPr>
              <a:t> garis </a:t>
            </a:r>
            <a:r>
              <a:rPr lang="fr-CA" dirty="0" err="1" smtClean="0">
                <a:solidFill>
                  <a:srgbClr val="9C4839"/>
                </a:solidFill>
              </a:rPr>
              <a:t>lurus</a:t>
            </a:r>
            <a:r>
              <a:rPr lang="fr-CA" dirty="0" smtClean="0">
                <a:solidFill>
                  <a:srgbClr val="9C4839"/>
                </a:solidFill>
              </a:rPr>
              <a:t> </a:t>
            </a:r>
            <a:r>
              <a:rPr lang="fr-CA" dirty="0" smtClean="0">
                <a:solidFill>
                  <a:srgbClr val="9C4839"/>
                </a:solidFill>
              </a:rPr>
              <a:t>y=a</a:t>
            </a:r>
            <a:r>
              <a:rPr lang="fr-CA" baseline="-25000" dirty="0" smtClean="0">
                <a:solidFill>
                  <a:srgbClr val="9C4839"/>
                </a:solidFill>
              </a:rPr>
              <a:t>0</a:t>
            </a:r>
            <a:r>
              <a:rPr lang="fr-CA" dirty="0" smtClean="0">
                <a:solidFill>
                  <a:srgbClr val="9C4839"/>
                </a:solidFill>
              </a:rPr>
              <a:t> + a</a:t>
            </a:r>
            <a:r>
              <a:rPr lang="fr-CA" baseline="-25000" dirty="0" smtClean="0">
                <a:solidFill>
                  <a:srgbClr val="9C4839"/>
                </a:solidFill>
              </a:rPr>
              <a:t>1</a:t>
            </a:r>
            <a:r>
              <a:rPr lang="fr-CA" dirty="0" smtClean="0">
                <a:solidFill>
                  <a:srgbClr val="9C4839"/>
                </a:solidFill>
              </a:rPr>
              <a:t>x</a:t>
            </a:r>
          </a:p>
          <a:p>
            <a:pPr marL="398463" indent="-398463">
              <a:buNone/>
            </a:pPr>
            <a:r>
              <a:rPr lang="fr-CA" dirty="0">
                <a:solidFill>
                  <a:srgbClr val="9C4839"/>
                </a:solidFill>
              </a:rPr>
              <a:t>	</a:t>
            </a:r>
            <a:r>
              <a:rPr lang="fr-CA" dirty="0" smtClean="0">
                <a:solidFill>
                  <a:srgbClr val="9C4839"/>
                </a:solidFill>
              </a:rPr>
              <a:t>a. (2,6) dan a = 0.4</a:t>
            </a:r>
          </a:p>
          <a:p>
            <a:pPr marL="398463" indent="-398463">
              <a:buNone/>
            </a:pPr>
            <a:r>
              <a:rPr lang="fr-CA" dirty="0">
                <a:solidFill>
                  <a:srgbClr val="9C4839"/>
                </a:solidFill>
              </a:rPr>
              <a:t>	</a:t>
            </a:r>
            <a:r>
              <a:rPr lang="fr-CA" dirty="0" smtClean="0">
                <a:solidFill>
                  <a:srgbClr val="9C4839"/>
                </a:solidFill>
              </a:rPr>
              <a:t>b. (5,8) dan a =-1.6</a:t>
            </a:r>
            <a:endParaRPr lang="fr-CA" dirty="0" smtClean="0">
              <a:solidFill>
                <a:srgbClr val="9C483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itre 1"/>
          <p:cNvSpPr>
            <a:spLocks noGrp="1"/>
          </p:cNvSpPr>
          <p:nvPr>
            <p:ph type="title"/>
          </p:nvPr>
        </p:nvSpPr>
        <p:spPr>
          <a:xfrm>
            <a:off x="533400" y="228600"/>
            <a:ext cx="8229600" cy="1143000"/>
          </a:xfrm>
        </p:spPr>
        <p:txBody>
          <a:bodyPr/>
          <a:lstStyle/>
          <a:p>
            <a:endParaRPr lang="fr-CA" dirty="0" smtClean="0">
              <a:solidFill>
                <a:srgbClr val="9C4839"/>
              </a:solidFill>
            </a:endParaRPr>
          </a:p>
        </p:txBody>
      </p:sp>
      <p:sp>
        <p:nvSpPr>
          <p:cNvPr id="6147" name="Espace réservé du contenu 2"/>
          <p:cNvSpPr>
            <a:spLocks noGrp="1"/>
          </p:cNvSpPr>
          <p:nvPr>
            <p:ph idx="1"/>
          </p:nvPr>
        </p:nvSpPr>
        <p:spPr>
          <a:xfrm>
            <a:off x="457200" y="1143000"/>
            <a:ext cx="8229600" cy="5357813"/>
          </a:xfrm>
        </p:spPr>
        <p:txBody>
          <a:bodyPr/>
          <a:lstStyle/>
          <a:p>
            <a:pPr marL="398463" indent="-398463">
              <a:buNone/>
            </a:pPr>
            <a:r>
              <a:rPr lang="fr-CA" dirty="0" smtClean="0">
                <a:solidFill>
                  <a:srgbClr val="9C4839"/>
                </a:solidFill>
              </a:rPr>
              <a:t>7. </a:t>
            </a:r>
            <a:r>
              <a:rPr lang="fr-CA" dirty="0" err="1" smtClean="0">
                <a:solidFill>
                  <a:srgbClr val="9C4839"/>
                </a:solidFill>
              </a:rPr>
              <a:t>Tentukaah</a:t>
            </a:r>
            <a:r>
              <a:rPr lang="fr-CA" dirty="0" smtClean="0">
                <a:solidFill>
                  <a:srgbClr val="9C4839"/>
                </a:solidFill>
              </a:rPr>
              <a:t> </a:t>
            </a:r>
            <a:r>
              <a:rPr lang="fr-CA" dirty="0" err="1" smtClean="0">
                <a:solidFill>
                  <a:srgbClr val="9C4839"/>
                </a:solidFill>
              </a:rPr>
              <a:t>apakah</a:t>
            </a:r>
            <a:r>
              <a:rPr lang="fr-CA" dirty="0" smtClean="0">
                <a:solidFill>
                  <a:srgbClr val="9C4839"/>
                </a:solidFill>
              </a:rPr>
              <a:t> garis – garis </a:t>
            </a:r>
            <a:r>
              <a:rPr lang="fr-CA" dirty="0" err="1" smtClean="0">
                <a:solidFill>
                  <a:srgbClr val="9C4839"/>
                </a:solidFill>
              </a:rPr>
              <a:t>berikut</a:t>
            </a:r>
            <a:r>
              <a:rPr lang="fr-CA" dirty="0" smtClean="0">
                <a:solidFill>
                  <a:srgbClr val="9C4839"/>
                </a:solidFill>
              </a:rPr>
              <a:t> </a:t>
            </a:r>
            <a:r>
              <a:rPr lang="fr-CA" dirty="0" err="1" smtClean="0">
                <a:solidFill>
                  <a:srgbClr val="9C4839"/>
                </a:solidFill>
              </a:rPr>
              <a:t>sejajar</a:t>
            </a:r>
            <a:r>
              <a:rPr lang="fr-CA" dirty="0" smtClean="0">
                <a:solidFill>
                  <a:srgbClr val="9C4839"/>
                </a:solidFill>
              </a:rPr>
              <a:t> </a:t>
            </a:r>
            <a:r>
              <a:rPr lang="fr-CA" dirty="0" err="1" smtClean="0">
                <a:solidFill>
                  <a:srgbClr val="9C4839"/>
                </a:solidFill>
              </a:rPr>
              <a:t>atau</a:t>
            </a:r>
            <a:r>
              <a:rPr lang="fr-CA" dirty="0" smtClean="0">
                <a:solidFill>
                  <a:srgbClr val="9C4839"/>
                </a:solidFill>
              </a:rPr>
              <a:t> </a:t>
            </a:r>
            <a:r>
              <a:rPr lang="fr-CA" dirty="0" err="1" smtClean="0">
                <a:solidFill>
                  <a:srgbClr val="9C4839"/>
                </a:solidFill>
              </a:rPr>
              <a:t>tidak</a:t>
            </a:r>
            <a:endParaRPr lang="fr-CA" dirty="0" smtClean="0">
              <a:solidFill>
                <a:srgbClr val="9C4839"/>
              </a:solidFill>
            </a:endParaRPr>
          </a:p>
          <a:p>
            <a:pPr marL="514350" indent="-115888">
              <a:buAutoNum type="alphaLcPeriod"/>
            </a:pPr>
            <a:r>
              <a:rPr lang="fr-CA" dirty="0" smtClean="0">
                <a:solidFill>
                  <a:srgbClr val="9C4839"/>
                </a:solidFill>
              </a:rPr>
              <a:t>2x – 3y + 2 = 0 dan 4x -6y = 0</a:t>
            </a:r>
          </a:p>
          <a:p>
            <a:pPr marL="514350" indent="-115888">
              <a:buAutoNum type="alphaLcPeriod"/>
            </a:pPr>
            <a:r>
              <a:rPr lang="fr-CA" dirty="0" smtClean="0">
                <a:solidFill>
                  <a:srgbClr val="9C4839"/>
                </a:solidFill>
              </a:rPr>
              <a:t>3x+y +4 = 0 dan 6x -2y +8 = 0</a:t>
            </a:r>
            <a:endParaRPr lang="fr-CA" dirty="0">
              <a:solidFill>
                <a:srgbClr val="9C4839"/>
              </a:solidFill>
            </a:endParaRPr>
          </a:p>
          <a:p>
            <a:pPr marL="0" indent="0">
              <a:buNone/>
            </a:pPr>
            <a:r>
              <a:rPr lang="fr-CA" dirty="0" smtClean="0">
                <a:solidFill>
                  <a:srgbClr val="9C4839"/>
                </a:solidFill>
              </a:rPr>
              <a:t>8. </a:t>
            </a:r>
            <a:r>
              <a:rPr lang="fr-CA" dirty="0" err="1" smtClean="0">
                <a:solidFill>
                  <a:srgbClr val="9C4839"/>
                </a:solidFill>
              </a:rPr>
              <a:t>Tentukan</a:t>
            </a:r>
            <a:r>
              <a:rPr lang="fr-CA" dirty="0" smtClean="0">
                <a:solidFill>
                  <a:srgbClr val="9C4839"/>
                </a:solidFill>
              </a:rPr>
              <a:t> </a:t>
            </a:r>
            <a:r>
              <a:rPr lang="fr-CA" dirty="0" err="1" smtClean="0">
                <a:solidFill>
                  <a:srgbClr val="9C4839"/>
                </a:solidFill>
              </a:rPr>
              <a:t>apakah</a:t>
            </a:r>
            <a:r>
              <a:rPr lang="fr-CA" dirty="0" smtClean="0">
                <a:solidFill>
                  <a:srgbClr val="9C4839"/>
                </a:solidFill>
              </a:rPr>
              <a:t> garis – garis </a:t>
            </a:r>
            <a:r>
              <a:rPr lang="fr-CA" dirty="0" err="1" smtClean="0">
                <a:solidFill>
                  <a:srgbClr val="9C4839"/>
                </a:solidFill>
              </a:rPr>
              <a:t>berikut</a:t>
            </a:r>
            <a:r>
              <a:rPr lang="fr-CA" dirty="0" smtClean="0">
                <a:solidFill>
                  <a:srgbClr val="9C4839"/>
                </a:solidFill>
              </a:rPr>
              <a:t> </a:t>
            </a:r>
            <a:r>
              <a:rPr lang="fr-CA" dirty="0" err="1" smtClean="0">
                <a:solidFill>
                  <a:srgbClr val="9C4839"/>
                </a:solidFill>
              </a:rPr>
              <a:t>ini</a:t>
            </a:r>
            <a:r>
              <a:rPr lang="fr-CA" dirty="0" smtClean="0">
                <a:solidFill>
                  <a:srgbClr val="9C4839"/>
                </a:solidFill>
              </a:rPr>
              <a:t> </a:t>
            </a:r>
            <a:r>
              <a:rPr lang="fr-CA" dirty="0" err="1" smtClean="0">
                <a:solidFill>
                  <a:srgbClr val="9C4839"/>
                </a:solidFill>
              </a:rPr>
              <a:t>tegak</a:t>
            </a:r>
            <a:r>
              <a:rPr lang="fr-CA" dirty="0" smtClean="0">
                <a:solidFill>
                  <a:srgbClr val="9C4839"/>
                </a:solidFill>
              </a:rPr>
              <a:t> </a:t>
            </a:r>
            <a:r>
              <a:rPr lang="fr-CA" dirty="0" err="1" smtClean="0">
                <a:solidFill>
                  <a:srgbClr val="9C4839"/>
                </a:solidFill>
              </a:rPr>
              <a:t>lurus</a:t>
            </a:r>
            <a:r>
              <a:rPr lang="fr-CA" dirty="0" smtClean="0">
                <a:solidFill>
                  <a:srgbClr val="9C4839"/>
                </a:solidFill>
              </a:rPr>
              <a:t> </a:t>
            </a:r>
            <a:r>
              <a:rPr lang="fr-CA" dirty="0" err="1" smtClean="0">
                <a:solidFill>
                  <a:srgbClr val="9C4839"/>
                </a:solidFill>
              </a:rPr>
              <a:t>satu</a:t>
            </a:r>
            <a:r>
              <a:rPr lang="fr-CA" dirty="0" smtClean="0">
                <a:solidFill>
                  <a:srgbClr val="9C4839"/>
                </a:solidFill>
              </a:rPr>
              <a:t> </a:t>
            </a:r>
            <a:r>
              <a:rPr lang="fr-CA" dirty="0" err="1" smtClean="0">
                <a:solidFill>
                  <a:srgbClr val="9C4839"/>
                </a:solidFill>
              </a:rPr>
              <a:t>sama</a:t>
            </a:r>
            <a:r>
              <a:rPr lang="fr-CA" dirty="0" smtClean="0">
                <a:solidFill>
                  <a:srgbClr val="9C4839"/>
                </a:solidFill>
              </a:rPr>
              <a:t> </a:t>
            </a:r>
            <a:r>
              <a:rPr lang="fr-CA" dirty="0" err="1" smtClean="0">
                <a:solidFill>
                  <a:srgbClr val="9C4839"/>
                </a:solidFill>
              </a:rPr>
              <a:t>lainnya</a:t>
            </a:r>
            <a:r>
              <a:rPr lang="fr-CA" dirty="0" smtClean="0">
                <a:solidFill>
                  <a:srgbClr val="9C4839"/>
                </a:solidFill>
              </a:rPr>
              <a:t> </a:t>
            </a:r>
            <a:r>
              <a:rPr lang="fr-CA" dirty="0" err="1" smtClean="0">
                <a:solidFill>
                  <a:srgbClr val="9C4839"/>
                </a:solidFill>
              </a:rPr>
              <a:t>atau</a:t>
            </a:r>
            <a:r>
              <a:rPr lang="fr-CA" dirty="0" smtClean="0">
                <a:solidFill>
                  <a:srgbClr val="9C4839"/>
                </a:solidFill>
              </a:rPr>
              <a:t> </a:t>
            </a:r>
            <a:r>
              <a:rPr lang="fr-CA" dirty="0" err="1" smtClean="0">
                <a:solidFill>
                  <a:srgbClr val="9C4839"/>
                </a:solidFill>
              </a:rPr>
              <a:t>tidak</a:t>
            </a:r>
            <a:endParaRPr lang="fr-CA" dirty="0" smtClean="0">
              <a:solidFill>
                <a:srgbClr val="9C4839"/>
              </a:solidFill>
            </a:endParaRPr>
          </a:p>
          <a:p>
            <a:pPr marL="514350" indent="-514350">
              <a:buAutoNum type="alphaLcPeriod"/>
            </a:pPr>
            <a:r>
              <a:rPr lang="fr-CA" dirty="0" smtClean="0">
                <a:solidFill>
                  <a:srgbClr val="9C4839"/>
                </a:solidFill>
              </a:rPr>
              <a:t>A(3,1), B(4,3) dan C(1,-3), D(0,-2)</a:t>
            </a:r>
          </a:p>
          <a:p>
            <a:pPr marL="514350" indent="-514350">
              <a:buAutoNum type="alphaLcPeriod"/>
            </a:pPr>
            <a:r>
              <a:rPr lang="fr-CA" smtClean="0">
                <a:solidFill>
                  <a:srgbClr val="9C4839"/>
                </a:solidFill>
              </a:rPr>
              <a:t>A(-1,2), B(4,5) dan C(2,-5), D(0,0)</a:t>
            </a:r>
          </a:p>
        </p:txBody>
      </p:sp>
    </p:spTree>
    <p:extLst>
      <p:ext uri="{BB962C8B-B14F-4D97-AF65-F5344CB8AC3E}">
        <p14:creationId xmlns:p14="http://schemas.microsoft.com/office/powerpoint/2010/main" val="3254061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en-US" smtClean="0"/>
          </a:p>
        </p:txBody>
      </p:sp>
      <p:sp>
        <p:nvSpPr>
          <p:cNvPr id="3075" name="Content Placeholder 2"/>
          <p:cNvSpPr>
            <a:spLocks noGrp="1"/>
          </p:cNvSpPr>
          <p:nvPr>
            <p:ph idx="1"/>
          </p:nvPr>
        </p:nvSpPr>
        <p:spPr/>
        <p:txBody>
          <a:bodyPr/>
          <a:lstStyle/>
          <a:p>
            <a:pPr eaLnBrk="1" hangingPunct="1"/>
            <a:r>
              <a:rPr lang="id-ID" smtClean="0"/>
              <a:t>Fungsi linier adalah fungsi yang paling sederhana karena hanya mempunyai satu variabel bebas dan berpangkat satu pada variabel bebas tersebut, sehingga sering disebut sebagai fungsi berderajad satu. Bentuk umum persamaan linier adalah: </a:t>
            </a:r>
          </a:p>
          <a:p>
            <a:pPr lvl="1" eaLnBrk="1" hangingPunct="1">
              <a:buFont typeface="Arial" charset="0"/>
              <a:buNone/>
            </a:pPr>
            <a:r>
              <a:rPr lang="id-ID" i="1" smtClean="0"/>
              <a:t>y = a + bx;</a:t>
            </a:r>
            <a:r>
              <a:rPr lang="id-ID" smtClean="0"/>
              <a:t> Atau sering dinyatakan dalam bentuk implisit berikut: A</a:t>
            </a:r>
            <a:r>
              <a:rPr lang="id-ID" i="1" smtClean="0"/>
              <a:t>x + By + C = 0</a:t>
            </a:r>
            <a:endParaRPr lang="id-ID" smtClean="0"/>
          </a:p>
        </p:txBody>
      </p:sp>
    </p:spTree>
    <p:extLst>
      <p:ext uri="{BB962C8B-B14F-4D97-AF65-F5344CB8AC3E}">
        <p14:creationId xmlns:p14="http://schemas.microsoft.com/office/powerpoint/2010/main" val="413179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id-ID" b="1" dirty="0" smtClean="0"/>
              <a:t>KEMIRINGAN DAN </a:t>
            </a:r>
            <a:r>
              <a:rPr lang="en-US" b="1" dirty="0" smtClean="0"/>
              <a:t>TITIK POTONG SUMBU</a:t>
            </a:r>
            <a:endParaRPr lang="id-ID" dirty="0" smtClean="0"/>
          </a:p>
        </p:txBody>
      </p:sp>
      <p:sp>
        <p:nvSpPr>
          <p:cNvPr id="4099" name="Content Placeholder 2"/>
          <p:cNvSpPr>
            <a:spLocks noGrp="1"/>
          </p:cNvSpPr>
          <p:nvPr>
            <p:ph idx="1"/>
          </p:nvPr>
        </p:nvSpPr>
        <p:spPr>
          <a:xfrm>
            <a:off x="457200" y="1600200"/>
            <a:ext cx="8229600" cy="2828925"/>
          </a:xfrm>
        </p:spPr>
        <p:txBody>
          <a:bodyPr/>
          <a:lstStyle/>
          <a:p>
            <a:pPr eaLnBrk="1" hangingPunct="1"/>
            <a:r>
              <a:rPr lang="id-ID" dirty="0" smtClean="0"/>
              <a:t>Kemiringan (</a:t>
            </a:r>
            <a:r>
              <a:rPr lang="id-ID" i="1" dirty="0" smtClean="0"/>
              <a:t>slope) dari fungsi linier adalah sama dengan perubahan variabel terikat x </a:t>
            </a:r>
            <a:r>
              <a:rPr lang="id-ID" dirty="0" smtClean="0"/>
              <a:t>dibagi dengan perubahan dalam variabel bebas </a:t>
            </a:r>
            <a:r>
              <a:rPr lang="id-ID" i="1" dirty="0" smtClean="0"/>
              <a:t>y. Kemiringan juga disebut gradien yang </a:t>
            </a:r>
            <a:r>
              <a:rPr lang="id-ID" dirty="0" smtClean="0"/>
              <a:t>dilambangkan dengan huruf m. Jadi</a:t>
            </a:r>
          </a:p>
        </p:txBody>
      </p:sp>
      <p:pic>
        <p:nvPicPr>
          <p:cNvPr id="410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750044"/>
            <a:ext cx="6398105" cy="1498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8225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1654175"/>
          </a:xfrm>
        </p:spPr>
        <p:txBody>
          <a:bodyPr/>
          <a:lstStyle/>
          <a:p>
            <a:pPr eaLnBrk="1" hangingPunct="1"/>
            <a:r>
              <a:rPr lang="id-ID" sz="2800" smtClean="0">
                <a:latin typeface="Times New Roman" pitchFamily="18" charset="0"/>
              </a:rPr>
              <a:t>Sebagai contoh, </a:t>
            </a:r>
            <a:r>
              <a:rPr lang="id-ID" sz="2800" i="1" smtClean="0">
                <a:latin typeface="Times New Roman" pitchFamily="18" charset="0"/>
              </a:rPr>
              <a:t>y = 15 – 2x, kemiringannya adalah –2. Ini berarti bahwa untuk setiap </a:t>
            </a:r>
            <a:r>
              <a:rPr lang="fi-FI" sz="2800" smtClean="0">
                <a:latin typeface="Times New Roman" pitchFamily="18" charset="0"/>
              </a:rPr>
              <a:t>kenaikkan satu unit</a:t>
            </a:r>
            <a:r>
              <a:rPr lang="id-ID" sz="2800" smtClean="0">
                <a:latin typeface="Times New Roman" pitchFamily="18" charset="0"/>
              </a:rPr>
              <a:t> </a:t>
            </a:r>
            <a:r>
              <a:rPr lang="fi-FI" sz="2800" smtClean="0">
                <a:latin typeface="Times New Roman" pitchFamily="18" charset="0"/>
              </a:rPr>
              <a:t>variabel </a:t>
            </a:r>
            <a:r>
              <a:rPr lang="fi-FI" sz="2800" i="1" smtClean="0">
                <a:latin typeface="Times New Roman" pitchFamily="18" charset="0"/>
              </a:rPr>
              <a:t>x akan menurunkan 2 unit variabel y.</a:t>
            </a:r>
            <a:endParaRPr lang="id-ID" sz="2800" smtClean="0"/>
          </a:p>
        </p:txBody>
      </p:sp>
      <p:pic>
        <p:nvPicPr>
          <p:cNvPr id="512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43062" y="2057400"/>
            <a:ext cx="7500938" cy="4019550"/>
          </a:xfrm>
          <a:noFill/>
        </p:spPr>
      </p:pic>
    </p:spTree>
    <p:extLst>
      <p:ext uri="{BB962C8B-B14F-4D97-AF65-F5344CB8AC3E}">
        <p14:creationId xmlns:p14="http://schemas.microsoft.com/office/powerpoint/2010/main" val="1384141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id-ID" b="1" smtClean="0"/>
              <a:t>MENENTUKAN PERSAMAAN GARIS</a:t>
            </a:r>
            <a:endParaRPr lang="id-ID" smtClean="0"/>
          </a:p>
        </p:txBody>
      </p:sp>
      <p:sp>
        <p:nvSpPr>
          <p:cNvPr id="6147" name="Content Placeholder 2"/>
          <p:cNvSpPr>
            <a:spLocks noGrp="1"/>
          </p:cNvSpPr>
          <p:nvPr>
            <p:ph idx="1"/>
          </p:nvPr>
        </p:nvSpPr>
        <p:spPr/>
        <p:txBody>
          <a:bodyPr/>
          <a:lstStyle/>
          <a:p>
            <a:pPr eaLnBrk="1" hangingPunct="1"/>
            <a:r>
              <a:rPr lang="id-ID" smtClean="0"/>
              <a:t>Sebuah persamaan linier dapat dibentuk melalui beberapa macam cara, antara lain:</a:t>
            </a:r>
          </a:p>
          <a:p>
            <a:pPr lvl="1" eaLnBrk="1" hangingPunct="1"/>
            <a:r>
              <a:rPr lang="sv-SE" smtClean="0"/>
              <a:t>(1) metode dua titik dan</a:t>
            </a:r>
            <a:endParaRPr lang="id-ID" smtClean="0"/>
          </a:p>
          <a:p>
            <a:pPr lvl="1" eaLnBrk="1" hangingPunct="1"/>
            <a:r>
              <a:rPr lang="sv-SE" smtClean="0"/>
              <a:t> (2) metode satu titik dan satu kemiringan</a:t>
            </a:r>
            <a:endParaRPr lang="id-ID" smtClean="0"/>
          </a:p>
        </p:txBody>
      </p:sp>
    </p:spTree>
    <p:extLst>
      <p:ext uri="{BB962C8B-B14F-4D97-AF65-F5344CB8AC3E}">
        <p14:creationId xmlns:p14="http://schemas.microsoft.com/office/powerpoint/2010/main" val="916946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id-ID" b="1" smtClean="0"/>
              <a:t>Metode Dua Titik</a:t>
            </a:r>
            <a:endParaRPr lang="id-ID" smtClean="0"/>
          </a:p>
        </p:txBody>
      </p:sp>
      <p:sp>
        <p:nvSpPr>
          <p:cNvPr id="7171" name="Content Placeholder 2"/>
          <p:cNvSpPr>
            <a:spLocks noGrp="1"/>
          </p:cNvSpPr>
          <p:nvPr>
            <p:ph idx="1"/>
          </p:nvPr>
        </p:nvSpPr>
        <p:spPr>
          <a:xfrm>
            <a:off x="457200" y="1600200"/>
            <a:ext cx="8229600" cy="1614488"/>
          </a:xfrm>
        </p:spPr>
        <p:txBody>
          <a:bodyPr/>
          <a:lstStyle/>
          <a:p>
            <a:pPr eaLnBrk="1" hangingPunct="1"/>
            <a:r>
              <a:rPr lang="id-ID" smtClean="0"/>
              <a:t>Apabila diketahui dua titik A dan B dengan koordinat masing-masing (</a:t>
            </a:r>
            <a:r>
              <a:rPr lang="id-ID" i="1" smtClean="0"/>
              <a:t>x1, y1) dan (x2, y2), </a:t>
            </a:r>
            <a:r>
              <a:rPr lang="fi-FI" smtClean="0"/>
              <a:t>maka rumus persamaan liniernya adalah:</a:t>
            </a:r>
            <a:endParaRPr lang="id-ID" smtClean="0"/>
          </a:p>
        </p:txBody>
      </p:sp>
      <p:sp>
        <p:nvSpPr>
          <p:cNvPr id="4" name="Content Placeholder 2"/>
          <p:cNvSpPr txBox="1">
            <a:spLocks/>
          </p:cNvSpPr>
          <p:nvPr/>
        </p:nvSpPr>
        <p:spPr bwMode="auto">
          <a:xfrm>
            <a:off x="285750" y="4286250"/>
            <a:ext cx="8229600" cy="1071563"/>
          </a:xfrm>
          <a:prstGeom prst="rect">
            <a:avLst/>
          </a:prstGeom>
          <a:noFill/>
          <a:ln w="9525">
            <a:noFill/>
            <a:miter lim="800000"/>
            <a:headEnd/>
            <a:tailEnd/>
          </a:ln>
        </p:spPr>
        <p:txBody>
          <a:bodyPr/>
          <a:lstStyle/>
          <a:p>
            <a:pPr marL="342900" indent="-342900">
              <a:spcBef>
                <a:spcPct val="20000"/>
              </a:spcBef>
              <a:buFont typeface="Arial" charset="0"/>
              <a:buChar char="•"/>
              <a:defRPr/>
            </a:pPr>
            <a:r>
              <a:rPr lang="id-ID" sz="3200" dirty="0"/>
              <a:t>misal diketahui titik A (2,3) dan titik B (6,5), maka persamaan liniernya adalah:</a:t>
            </a:r>
            <a:endParaRPr lang="id-ID" sz="3200" dirty="0">
              <a:latin typeface="+mn-lt"/>
              <a:cs typeface="+mn-cs"/>
            </a:endParaRPr>
          </a:p>
        </p:txBody>
      </p:sp>
      <p:pic>
        <p:nvPicPr>
          <p:cNvPr id="717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214687"/>
            <a:ext cx="3571875"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4190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895600" y="990600"/>
            <a:ext cx="4357687" cy="5221287"/>
          </a:xfrm>
          <a:noFill/>
        </p:spPr>
      </p:pic>
    </p:spTree>
    <p:extLst>
      <p:ext uri="{BB962C8B-B14F-4D97-AF65-F5344CB8AC3E}">
        <p14:creationId xmlns:p14="http://schemas.microsoft.com/office/powerpoint/2010/main" val="1702395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sv-SE" b="1" smtClean="0"/>
              <a:t>Metode Satu Titik dan Satu Kemiringan</a:t>
            </a:r>
            <a:endParaRPr lang="id-ID" smtClean="0"/>
          </a:p>
        </p:txBody>
      </p:sp>
      <p:sp>
        <p:nvSpPr>
          <p:cNvPr id="9219" name="Content Placeholder 2"/>
          <p:cNvSpPr>
            <a:spLocks noGrp="1"/>
          </p:cNvSpPr>
          <p:nvPr>
            <p:ph idx="1"/>
          </p:nvPr>
        </p:nvSpPr>
        <p:spPr>
          <a:xfrm>
            <a:off x="457200" y="1600200"/>
            <a:ext cx="8229600" cy="1614488"/>
          </a:xfrm>
        </p:spPr>
        <p:txBody>
          <a:bodyPr/>
          <a:lstStyle/>
          <a:p>
            <a:pPr eaLnBrk="1" hangingPunct="1"/>
            <a:r>
              <a:rPr lang="id-ID" sz="2400" smtClean="0"/>
              <a:t>Dari sebuah titik A (</a:t>
            </a:r>
            <a:r>
              <a:rPr lang="id-ID" sz="2400" i="1" smtClean="0"/>
              <a:t>x1, y1) dan suatu kemiringan (m)dapat dibentuk sebuah persamaan linier </a:t>
            </a:r>
            <a:r>
              <a:rPr lang="id-ID" sz="2400" smtClean="0"/>
              <a:t>dengan rumus sebagai berikut:</a:t>
            </a:r>
          </a:p>
        </p:txBody>
      </p:sp>
      <p:sp>
        <p:nvSpPr>
          <p:cNvPr id="4" name="Content Placeholder 2"/>
          <p:cNvSpPr txBox="1">
            <a:spLocks/>
          </p:cNvSpPr>
          <p:nvPr/>
        </p:nvSpPr>
        <p:spPr bwMode="auto">
          <a:xfrm>
            <a:off x="428625" y="3643313"/>
            <a:ext cx="8229600" cy="1071562"/>
          </a:xfrm>
          <a:prstGeom prst="rect">
            <a:avLst/>
          </a:prstGeom>
          <a:noFill/>
          <a:ln w="9525">
            <a:noFill/>
            <a:miter lim="800000"/>
            <a:headEnd/>
            <a:tailEnd/>
          </a:ln>
        </p:spPr>
        <p:txBody>
          <a:bodyPr/>
          <a:lstStyle/>
          <a:p>
            <a:pPr marL="342900" indent="-342900">
              <a:spcBef>
                <a:spcPct val="20000"/>
              </a:spcBef>
              <a:buFont typeface="Arial" charset="0"/>
              <a:buChar char="•"/>
              <a:defRPr/>
            </a:pPr>
            <a:r>
              <a:rPr lang="id-ID" sz="2400" dirty="0"/>
              <a:t>Misal diketahui titik A (2,3) dan kemiringan </a:t>
            </a:r>
            <a:r>
              <a:rPr lang="id-ID" sz="2400" i="1" dirty="0"/>
              <a:t>m=0,5 maka persamaan liniernya adalah:</a:t>
            </a:r>
            <a:endParaRPr lang="id-ID" sz="2400" dirty="0">
              <a:latin typeface="+mn-lt"/>
              <a:cs typeface="+mn-cs"/>
            </a:endParaRPr>
          </a:p>
        </p:txBody>
      </p:sp>
      <p:pic>
        <p:nvPicPr>
          <p:cNvPr id="922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786063"/>
            <a:ext cx="2857500"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709013"/>
            <a:ext cx="3176588"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1105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id-ID" b="1" smtClean="0"/>
              <a:t>HUBUNGAN DUA GARIS LURUS</a:t>
            </a:r>
            <a:endParaRPr lang="id-ID" smtClean="0"/>
          </a:p>
        </p:txBody>
      </p:sp>
      <p:pic>
        <p:nvPicPr>
          <p:cNvPr id="1024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00312" y="1676400"/>
            <a:ext cx="6643688" cy="5014913"/>
          </a:xfrm>
          <a:noFill/>
        </p:spPr>
      </p:pic>
    </p:spTree>
    <p:extLst>
      <p:ext uri="{BB962C8B-B14F-4D97-AF65-F5344CB8AC3E}">
        <p14:creationId xmlns:p14="http://schemas.microsoft.com/office/powerpoint/2010/main" val="2935259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14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144</Template>
  <TotalTime>24</TotalTime>
  <Words>490</Words>
  <Application>Microsoft Office PowerPoint</Application>
  <PresentationFormat>On-screen Show (4:3)</PresentationFormat>
  <Paragraphs>48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Arial</vt:lpstr>
      <vt:lpstr>144</vt:lpstr>
      <vt:lpstr>Fungsi Linier</vt:lpstr>
      <vt:lpstr>PowerPoint Presentation</vt:lpstr>
      <vt:lpstr>KEMIRINGAN DAN TITIK POTONG SUMBU</vt:lpstr>
      <vt:lpstr>Sebagai contoh, y = 15 – 2x, kemiringannya adalah –2. Ini berarti bahwa untuk setiap kenaikkan satu unit variabel x akan menurunkan 2 unit variabel y.</vt:lpstr>
      <vt:lpstr>MENENTUKAN PERSAMAAN GARIS</vt:lpstr>
      <vt:lpstr>Metode Dua Titik</vt:lpstr>
      <vt:lpstr>PowerPoint Presentation</vt:lpstr>
      <vt:lpstr>Metode Satu Titik dan Satu Kemiringan</vt:lpstr>
      <vt:lpstr>HUBUNGAN DUA GARIS LURUS</vt:lpstr>
      <vt:lpstr>HUBUNGAN DUA GARIS LURUS</vt:lpstr>
      <vt:lpstr>Soal Latihan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Fungsi Linier</dc:title>
  <dc:creator>Mama Tasha Farisi</dc:creator>
  <cp:lastModifiedBy>Mama Tasha Farisi</cp:lastModifiedBy>
  <cp:revision>3</cp:revision>
  <dcterms:created xsi:type="dcterms:W3CDTF">2011-10-08T06:15:07Z</dcterms:created>
  <dcterms:modified xsi:type="dcterms:W3CDTF">2011-10-08T06:39:53Z</dcterms:modified>
</cp:coreProperties>
</file>