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B772B4-8E22-46F9-A3CD-B1D544177717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518E35-E01E-4CC1-8FA0-F9597FA2A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B772B4-8E22-46F9-A3CD-B1D544177717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18E35-E01E-4CC1-8FA0-F9597FA2A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B772B4-8E22-46F9-A3CD-B1D544177717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18E35-E01E-4CC1-8FA0-F9597FA2A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B772B4-8E22-46F9-A3CD-B1D544177717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18E35-E01E-4CC1-8FA0-F9597FA2A9D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B772B4-8E22-46F9-A3CD-B1D544177717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18E35-E01E-4CC1-8FA0-F9597FA2A9D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B772B4-8E22-46F9-A3CD-B1D544177717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18E35-E01E-4CC1-8FA0-F9597FA2A9D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B772B4-8E22-46F9-A3CD-B1D544177717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18E35-E01E-4CC1-8FA0-F9597FA2A9D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B772B4-8E22-46F9-A3CD-B1D544177717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18E35-E01E-4CC1-8FA0-F9597FA2A9D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B772B4-8E22-46F9-A3CD-B1D544177717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18E35-E01E-4CC1-8FA0-F9597FA2A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3B772B4-8E22-46F9-A3CD-B1D544177717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18E35-E01E-4CC1-8FA0-F9597FA2A9D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B772B4-8E22-46F9-A3CD-B1D544177717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518E35-E01E-4CC1-8FA0-F9597FA2A9D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3B772B4-8E22-46F9-A3CD-B1D544177717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C518E35-E01E-4CC1-8FA0-F9597FA2A9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Kalkulus</a:t>
            </a:r>
            <a:r>
              <a:rPr lang="en-US" dirty="0" smtClean="0"/>
              <a:t> </a:t>
            </a:r>
            <a:r>
              <a:rPr lang="en-US" dirty="0" err="1" smtClean="0"/>
              <a:t>Diferensial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2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 </a:t>
            </a:r>
            <a:r>
              <a:rPr lang="en-US" dirty="0" err="1" smtClean="0"/>
              <a:t>koefisien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elastisitas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penawaran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dikategorikan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endParaRPr lang="en-US" dirty="0" smtClean="0"/>
          </a:p>
          <a:p>
            <a:pPr marL="624078" indent="-514350">
              <a:buAutoNum type="arabicPeriod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hs</a:t>
            </a:r>
            <a:r>
              <a:rPr lang="en-US" dirty="0" smtClean="0"/>
              <a:t> </a:t>
            </a:r>
            <a:r>
              <a:rPr lang="en-US" dirty="0"/>
              <a:t>&lt; 1, </a:t>
            </a:r>
            <a:r>
              <a:rPr lang="en-US" dirty="0" err="1" smtClean="0"/>
              <a:t>penawaran</a:t>
            </a:r>
            <a:r>
              <a:rPr lang="en-US" dirty="0" smtClean="0"/>
              <a:t> di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inelastis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harga</a:t>
            </a:r>
            <a:endParaRPr lang="en-US" dirty="0"/>
          </a:p>
          <a:p>
            <a:pPr marL="624078" indent="-514350">
              <a:buFont typeface="Wingdings 3"/>
              <a:buAutoNum type="arabicPeriod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E</a:t>
            </a:r>
            <a:r>
              <a:rPr lang="en-US" baseline="-25000" dirty="0" err="1"/>
              <a:t>hs</a:t>
            </a:r>
            <a:r>
              <a:rPr lang="en-US" baseline="-25000" dirty="0"/>
              <a:t> </a:t>
            </a:r>
            <a:r>
              <a:rPr lang="en-US" dirty="0" smtClean="0"/>
              <a:t>= </a:t>
            </a:r>
            <a:r>
              <a:rPr lang="en-US" dirty="0"/>
              <a:t>1, </a:t>
            </a:r>
            <a:r>
              <a:rPr lang="en-US" dirty="0" err="1"/>
              <a:t>penawaran</a:t>
            </a:r>
            <a:r>
              <a:rPr lang="en-US" dirty="0" smtClean="0"/>
              <a:t> </a:t>
            </a:r>
            <a:r>
              <a:rPr lang="en-US" dirty="0"/>
              <a:t>di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unitary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harga</a:t>
            </a:r>
            <a:endParaRPr lang="en-US" dirty="0"/>
          </a:p>
          <a:p>
            <a:pPr marL="624078" indent="-514350">
              <a:buFont typeface="Wingdings 3"/>
              <a:buAutoNum type="arabicPeriod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E</a:t>
            </a:r>
            <a:r>
              <a:rPr lang="en-US" baseline="-25000" dirty="0" err="1"/>
              <a:t>hs</a:t>
            </a:r>
            <a:r>
              <a:rPr lang="en-US" baseline="-25000" dirty="0"/>
              <a:t> </a:t>
            </a:r>
            <a:r>
              <a:rPr lang="en-US" dirty="0" smtClean="0"/>
              <a:t>&gt; </a:t>
            </a:r>
            <a:r>
              <a:rPr lang="en-US" dirty="0"/>
              <a:t>1, </a:t>
            </a:r>
            <a:r>
              <a:rPr lang="en-US" dirty="0" err="1"/>
              <a:t>penawaran</a:t>
            </a:r>
            <a:r>
              <a:rPr lang="en-US" dirty="0" smtClean="0"/>
              <a:t> </a:t>
            </a:r>
            <a:r>
              <a:rPr lang="en-US" dirty="0"/>
              <a:t>di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elastis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harga</a:t>
            </a:r>
            <a:endParaRPr lang="en-US" dirty="0"/>
          </a:p>
          <a:p>
            <a:pPr marL="624078" indent="-514350">
              <a:buFont typeface="Wingdings 3"/>
              <a:buAutoNum type="arabicPeriod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E</a:t>
            </a:r>
            <a:r>
              <a:rPr lang="en-US" baseline="-25000" dirty="0" err="1"/>
              <a:t>hs</a:t>
            </a:r>
            <a:r>
              <a:rPr lang="en-US" baseline="-25000" dirty="0"/>
              <a:t> </a:t>
            </a:r>
            <a:r>
              <a:rPr lang="en-US" dirty="0" smtClean="0"/>
              <a:t>= </a:t>
            </a:r>
            <a:r>
              <a:rPr lang="en-US" dirty="0"/>
              <a:t>0 </a:t>
            </a:r>
            <a:r>
              <a:rPr lang="en-US" dirty="0" err="1"/>
              <a:t>penawaran</a:t>
            </a:r>
            <a:r>
              <a:rPr lang="en-US" dirty="0" smtClean="0"/>
              <a:t> </a:t>
            </a:r>
            <a:r>
              <a:rPr lang="en-US" dirty="0"/>
              <a:t>di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inelastis</a:t>
            </a:r>
            <a:r>
              <a:rPr lang="en-US" dirty="0"/>
              <a:t> </a:t>
            </a:r>
            <a:r>
              <a:rPr lang="en-US" dirty="0" err="1"/>
              <a:t>sempurna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harga</a:t>
            </a:r>
            <a:endParaRPr lang="en-US" dirty="0"/>
          </a:p>
          <a:p>
            <a:pPr marL="624078" indent="-514350">
              <a:buFont typeface="Wingdings 3"/>
              <a:buAutoNum type="arabicPeriod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E</a:t>
            </a:r>
            <a:r>
              <a:rPr lang="en-US" baseline="-25000" dirty="0" err="1"/>
              <a:t>hs</a:t>
            </a:r>
            <a:r>
              <a:rPr lang="en-US" baseline="-25000" dirty="0"/>
              <a:t> </a:t>
            </a:r>
            <a:r>
              <a:rPr lang="en-US" dirty="0" smtClean="0"/>
              <a:t>= </a:t>
            </a:r>
            <a:r>
              <a:rPr lang="en-US" dirty="0">
                <a:sym typeface="Symbol"/>
              </a:rPr>
              <a:t>, </a:t>
            </a:r>
            <a:r>
              <a:rPr lang="en-US" dirty="0" err="1"/>
              <a:t>penawaran</a:t>
            </a:r>
            <a:r>
              <a:rPr lang="en-US" dirty="0" smtClean="0"/>
              <a:t> </a:t>
            </a:r>
            <a:r>
              <a:rPr lang="en-US" dirty="0"/>
              <a:t>di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elastis</a:t>
            </a:r>
            <a:r>
              <a:rPr lang="en-US" dirty="0"/>
              <a:t> </a:t>
            </a:r>
            <a:r>
              <a:rPr lang="en-US" dirty="0" err="1"/>
              <a:t>sempurna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harga</a:t>
            </a: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5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keofisien</a:t>
            </a:r>
            <a:r>
              <a:rPr lang="en-US" dirty="0" smtClean="0"/>
              <a:t> </a:t>
            </a:r>
            <a:r>
              <a:rPr lang="en-US" dirty="0" err="1" smtClean="0"/>
              <a:t>elastisitas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persentase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terikat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persentase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endParaRPr lang="en-US" dirty="0" smtClean="0"/>
          </a:p>
          <a:p>
            <a:pPr marL="109728" indent="0">
              <a:buNone/>
            </a:pPr>
            <a:r>
              <a:rPr lang="en-US" dirty="0" err="1" smtClean="0"/>
              <a:t>Elastisitas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persentase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yang </a:t>
            </a:r>
            <a:r>
              <a:rPr lang="en-US" dirty="0" err="1" smtClean="0"/>
              <a:t>diminta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persentase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–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lain yang </a:t>
            </a:r>
            <a:r>
              <a:rPr lang="en-US" dirty="0" err="1" smtClean="0"/>
              <a:t>mempengaruhinya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parsial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Elastisitas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Penawaran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75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b="1" dirty="0" err="1" smtClean="0"/>
              <a:t>Elastisitas</a:t>
            </a:r>
            <a:r>
              <a:rPr lang="en-US" b="1" dirty="0" smtClean="0"/>
              <a:t> </a:t>
            </a:r>
            <a:r>
              <a:rPr lang="en-US" b="1" dirty="0" err="1" smtClean="0"/>
              <a:t>penawaran</a:t>
            </a:r>
            <a:r>
              <a:rPr lang="en-US" b="1" dirty="0" smtClean="0"/>
              <a:t> </a:t>
            </a:r>
            <a:r>
              <a:rPr lang="en-US" dirty="0" smtClean="0"/>
              <a:t>: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persentase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yang </a:t>
            </a:r>
            <a:r>
              <a:rPr lang="en-US" dirty="0" err="1" smtClean="0"/>
              <a:t>ditawarkan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produsen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persentase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–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lain yang </a:t>
            </a:r>
            <a:r>
              <a:rPr lang="en-US" dirty="0" err="1"/>
              <a:t>mempengaruhinya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 smtClean="0"/>
              <a:t>parsial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r>
              <a:rPr lang="en-US" dirty="0" err="1" smtClean="0"/>
              <a:t>Elastistias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:</a:t>
            </a:r>
          </a:p>
          <a:p>
            <a:pPr marL="624078" indent="-514350">
              <a:buAutoNum type="arabicPeriod"/>
            </a:pPr>
            <a:r>
              <a:rPr lang="en-US" dirty="0" err="1" smtClean="0"/>
              <a:t>Elastisitas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endParaRPr lang="en-US" dirty="0" smtClean="0"/>
          </a:p>
          <a:p>
            <a:pPr marL="624078" indent="-514350">
              <a:buAutoNum type="arabicPeriod"/>
            </a:pPr>
            <a:r>
              <a:rPr lang="en-US" dirty="0" err="1" smtClean="0"/>
              <a:t>Elastisitas</a:t>
            </a:r>
            <a:r>
              <a:rPr lang="en-US" dirty="0" smtClean="0"/>
              <a:t> </a:t>
            </a:r>
            <a:r>
              <a:rPr lang="en-US" dirty="0" err="1" smtClean="0"/>
              <a:t>silang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permintaan</a:t>
            </a:r>
            <a:endParaRPr lang="en-US" dirty="0" smtClean="0"/>
          </a:p>
          <a:p>
            <a:pPr marL="624078" indent="-514350">
              <a:buAutoNum type="arabicPeriod"/>
            </a:pPr>
            <a:r>
              <a:rPr lang="en-US" dirty="0" err="1" smtClean="0"/>
              <a:t>Elastisitas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 smtClean="0"/>
              <a:t>permintaan</a:t>
            </a:r>
            <a:endParaRPr lang="en-US" dirty="0" smtClean="0"/>
          </a:p>
          <a:p>
            <a:pPr marL="109728" indent="0">
              <a:buNone/>
            </a:pPr>
            <a:r>
              <a:rPr lang="en-US" dirty="0" err="1" smtClean="0"/>
              <a:t>Elastisitas</a:t>
            </a:r>
            <a:r>
              <a:rPr lang="en-US" dirty="0" smtClean="0"/>
              <a:t> </a:t>
            </a:r>
            <a:r>
              <a:rPr lang="en-US" dirty="0" err="1" smtClean="0"/>
              <a:t>penawaran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elastisitas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penawaran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157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0" y="1481328"/>
                <a:ext cx="8991600" cy="4525963"/>
              </a:xfrm>
            </p:spPr>
            <p:txBody>
              <a:bodyPr>
                <a:normAutofit/>
              </a:bodyPr>
              <a:lstStyle/>
              <a:p>
                <a:pPr marL="109728" indent="0">
                  <a:buNone/>
                </a:pPr>
                <a:r>
                  <a:rPr lang="en-US" dirty="0" smtClean="0"/>
                  <a:t>Diasumsikan </a:t>
                </a:r>
                <a:r>
                  <a:rPr lang="en-US" dirty="0" err="1" smtClean="0"/>
                  <a:t>hanya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ada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satu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variabel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bebas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yaitu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harga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barang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sendiri</a:t>
                </a:r>
                <a:r>
                  <a:rPr lang="en-US" dirty="0" smtClean="0"/>
                  <a:t> yang </a:t>
                </a:r>
                <a:r>
                  <a:rPr lang="en-US" dirty="0" err="1" smtClean="0"/>
                  <a:t>mempengaruhi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jumlah</a:t>
                </a:r>
                <a:r>
                  <a:rPr lang="en-US" dirty="0" smtClean="0"/>
                  <a:t> yang </a:t>
                </a:r>
                <a:r>
                  <a:rPr lang="en-US" dirty="0" err="1" smtClean="0"/>
                  <a:t>diminta</a:t>
                </a:r>
                <a:r>
                  <a:rPr lang="en-US" dirty="0" smtClean="0"/>
                  <a:t>, </a:t>
                </a:r>
                <a:r>
                  <a:rPr lang="en-US" dirty="0" err="1" smtClean="0"/>
                  <a:t>sementara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variabel</a:t>
                </a:r>
                <a:r>
                  <a:rPr lang="en-US" dirty="0" smtClean="0"/>
                  <a:t> – </a:t>
                </a:r>
                <a:r>
                  <a:rPr lang="en-US" dirty="0" err="1" smtClean="0"/>
                  <a:t>variabel</a:t>
                </a:r>
                <a:r>
                  <a:rPr lang="en-US" dirty="0" smtClean="0"/>
                  <a:t> lain </a:t>
                </a:r>
                <a:r>
                  <a:rPr lang="en-US" dirty="0" err="1" smtClean="0"/>
                  <a:t>dianggap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konstan</a:t>
                </a:r>
                <a:r>
                  <a:rPr lang="en-US" dirty="0" smtClean="0"/>
                  <a:t>.</a:t>
                </a:r>
              </a:p>
              <a:p>
                <a:pPr marL="109728" indent="0">
                  <a:buNone/>
                </a:pPr>
                <a:r>
                  <a:rPr lang="en-US" dirty="0" err="1" smtClean="0"/>
                  <a:t>Rumus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Elastistas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Harga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Permintaan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hd,x</a:t>
                </a:r>
                <a:r>
                  <a:rPr lang="en-US" dirty="0" smtClean="0"/>
                  <a:t>)</a:t>
                </a:r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/>
                            </a:rPr>
                            <m:t>h𝑑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𝑃𝑒𝑟𝑢𝑏𝑎h𝑎𝑛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𝑝𝑒𝑟𝑠𝑒𝑛𝑡𝑎𝑠𝑒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𝑗𝑢𝑚𝑙𝑎h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𝑦𝑎𝑛𝑔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𝑑𝑖𝑚𝑖𝑛𝑡𝑎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𝑑𝑎𝑟𝑖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𝑏𝑎𝑟𝑎𝑛𝑔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𝑃𝑒𝑟𝑢𝑏𝑎h𝑎𝑛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𝑝𝑒𝑟𝑠𝑒𝑛𝑡𝑎𝑠𝑒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h𝑎𝑟𝑔𝑎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𝑏𝑎𝑟𝑎𝑛𝑔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200" dirty="0" smtClean="0"/>
              </a:p>
              <a:p>
                <a:pPr marL="109728" indent="0">
                  <a:buNone/>
                </a:pPr>
                <a:r>
                  <a:rPr lang="en-US" dirty="0" err="1" smtClean="0"/>
                  <a:t>Secara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matematis</a:t>
                </a:r>
                <a:endParaRPr lang="en-US" dirty="0" smtClean="0"/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h𝑑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𝑄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𝑄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𝑃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𝑃</m:t>
                            </m:r>
                          </m:den>
                        </m:f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f>
                          <m:fPr>
                            <m:type m:val="skw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𝑄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𝑄</m:t>
                            </m:r>
                          </m:den>
                        </m:f>
                      </m:num>
                      <m:den>
                        <m:f>
                          <m:fPr>
                            <m:type m:val="skw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𝑃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𝑃</m:t>
                            </m:r>
                          </m:den>
                        </m:f>
                      </m:den>
                    </m:f>
                    <m:r>
                      <a:rPr lang="en-US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𝑄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</m:den>
                    </m:f>
                    <m:r>
                      <a:rPr lang="en-US" b="0" i="0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𝑄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𝑄</m:t>
                        </m:r>
                      </m:den>
                    </m:f>
                  </m:oMath>
                </a14:m>
                <a:r>
                  <a:rPr lang="en-US" dirty="0" smtClean="0"/>
                  <a:t>  		(1)</a:t>
                </a: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481328"/>
                <a:ext cx="8991600" cy="4525963"/>
              </a:xfrm>
              <a:blipFill rotWithShape="1">
                <a:blip r:embed="rId2"/>
                <a:stretch>
                  <a:fillRect t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Elastisitas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30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109728" indent="0">
                  <a:buNone/>
                </a:pPr>
                <a:r>
                  <a:rPr lang="en-US" dirty="0" smtClean="0"/>
                  <a:t>Rumus (1) </a:t>
                </a:r>
                <a:r>
                  <a:rPr lang="en-US" dirty="0" err="1" smtClean="0"/>
                  <a:t>adalah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elastisitas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harga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permintaan</a:t>
                </a:r>
                <a:r>
                  <a:rPr lang="en-US" dirty="0" smtClean="0"/>
                  <a:t> yang </a:t>
                </a:r>
                <a:r>
                  <a:rPr lang="en-US" dirty="0" err="1" smtClean="0"/>
                  <a:t>dihitung</a:t>
                </a:r>
                <a:r>
                  <a:rPr lang="en-US" dirty="0" smtClean="0"/>
                  <a:t> di </a:t>
                </a:r>
                <a:r>
                  <a:rPr lang="en-US" dirty="0" err="1" smtClean="0"/>
                  <a:t>antara</a:t>
                </a:r>
                <a:r>
                  <a:rPr lang="en-US" dirty="0" smtClean="0"/>
                  <a:t> 2 </a:t>
                </a:r>
                <a:r>
                  <a:rPr lang="en-US" dirty="0" err="1" smtClean="0"/>
                  <a:t>titik</a:t>
                </a:r>
                <a:r>
                  <a:rPr lang="en-US" dirty="0" smtClean="0"/>
                  <a:t> (range) </a:t>
                </a:r>
                <a:r>
                  <a:rPr lang="en-US" dirty="0" err="1" smtClean="0"/>
                  <a:t>disebut</a:t>
                </a:r>
                <a:r>
                  <a:rPr lang="en-US" dirty="0" smtClean="0"/>
                  <a:t> </a:t>
                </a:r>
                <a:r>
                  <a:rPr lang="en-US" b="1" dirty="0" err="1" smtClean="0"/>
                  <a:t>elastistas</a:t>
                </a:r>
                <a:r>
                  <a:rPr lang="en-US" b="1" dirty="0" smtClean="0"/>
                  <a:t> </a:t>
                </a:r>
                <a:r>
                  <a:rPr lang="en-US" b="1" dirty="0" err="1" smtClean="0"/>
                  <a:t>harga</a:t>
                </a:r>
                <a:r>
                  <a:rPr lang="en-US" b="1" dirty="0" smtClean="0"/>
                  <a:t> </a:t>
                </a:r>
                <a:r>
                  <a:rPr lang="en-US" b="1" dirty="0" err="1" smtClean="0"/>
                  <a:t>busur</a:t>
                </a:r>
                <a:endParaRPr lang="en-US" b="1" dirty="0" smtClean="0"/>
              </a:p>
              <a:p>
                <a:pPr marL="109728" indent="0">
                  <a:buNone/>
                </a:pPr>
                <a:r>
                  <a:rPr lang="en-US" dirty="0" err="1" smtClean="0"/>
                  <a:t>Jika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perubahan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harga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sangat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kecil</a:t>
                </a:r>
                <a:r>
                  <a:rPr lang="en-US" dirty="0" smtClean="0"/>
                  <a:t>, </a:t>
                </a:r>
                <a:r>
                  <a:rPr lang="en-US" dirty="0" err="1" smtClean="0"/>
                  <a:t>maka</a:t>
                </a:r>
                <a:r>
                  <a:rPr lang="en-US" dirty="0" smtClean="0"/>
                  <a:t> 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𝑄</m:t>
                        </m:r>
                      </m:num>
                      <m:den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akan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menjadi</a:t>
                </a:r>
                <a:endParaRPr lang="en-US" dirty="0" smtClean="0"/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𝑃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𝑄</m:t>
                            </m:r>
                          </m:num>
                          <m:den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𝑃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𝑑𝑄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𝑑𝑃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dirty="0" smtClean="0"/>
                  <a:t>  </a:t>
                </a:r>
                <a:r>
                  <a:rPr lang="en-US" dirty="0" err="1" smtClean="0"/>
                  <a:t>sehingga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rumus</a:t>
                </a:r>
                <a:r>
                  <a:rPr lang="en-US" dirty="0" smtClean="0"/>
                  <a:t> (1) </a:t>
                </a:r>
                <a:r>
                  <a:rPr lang="en-US" dirty="0" err="1" smtClean="0"/>
                  <a:t>menjadi</a:t>
                </a:r>
                <a:r>
                  <a:rPr lang="en-US" dirty="0" smtClean="0"/>
                  <a:t> 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h𝑑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𝑑𝑄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𝑑𝑃</m:t>
                        </m:r>
                      </m:den>
                    </m:f>
                    <m:r>
                      <a:rPr lang="en-US" i="1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𝑄</m:t>
                        </m:r>
                      </m:den>
                    </m:f>
                  </m:oMath>
                </a14:m>
                <a:r>
                  <a:rPr lang="en-US" dirty="0" smtClean="0"/>
                  <a:t>			(2)</a:t>
                </a:r>
              </a:p>
              <a:p>
                <a:pPr marL="109728" indent="0">
                  <a:buNone/>
                </a:pPr>
                <a:r>
                  <a:rPr lang="en-US" dirty="0" err="1" smtClean="0"/>
                  <a:t>Rumus</a:t>
                </a:r>
                <a:r>
                  <a:rPr lang="en-US" dirty="0" smtClean="0"/>
                  <a:t> (2) </a:t>
                </a:r>
                <a:r>
                  <a:rPr lang="en-US" dirty="0" err="1" smtClean="0"/>
                  <a:t>adalah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rumus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untuk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elastisitas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harga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titik</a:t>
                </a: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88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en-US" dirty="0" err="1" smtClean="0"/>
              <a:t>Jika</a:t>
            </a:r>
            <a:r>
              <a:rPr lang="en-US" dirty="0" smtClean="0"/>
              <a:t> |</a:t>
            </a:r>
            <a:r>
              <a:rPr lang="en-US" dirty="0" err="1" smtClean="0"/>
              <a:t>E</a:t>
            </a:r>
            <a:r>
              <a:rPr lang="en-US" baseline="-25000" dirty="0" err="1" smtClean="0"/>
              <a:t>hd</a:t>
            </a:r>
            <a:r>
              <a:rPr lang="en-US" dirty="0" smtClean="0"/>
              <a:t>| &lt; 1, </a:t>
            </a:r>
            <a:r>
              <a:rPr lang="en-US" dirty="0" err="1" smtClean="0"/>
              <a:t>permintaan</a:t>
            </a:r>
            <a:r>
              <a:rPr lang="en-US" dirty="0" smtClean="0"/>
              <a:t> di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inelastis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endParaRPr lang="en-US" dirty="0" smtClean="0"/>
          </a:p>
          <a:p>
            <a:pPr marL="624078" indent="-514350">
              <a:buFont typeface="Wingdings 3"/>
              <a:buAutoNum type="arabicPeriod"/>
            </a:pPr>
            <a:r>
              <a:rPr lang="en-US" dirty="0" err="1"/>
              <a:t>Jika</a:t>
            </a:r>
            <a:r>
              <a:rPr lang="en-US" dirty="0"/>
              <a:t> |</a:t>
            </a:r>
            <a:r>
              <a:rPr lang="en-US" dirty="0" err="1"/>
              <a:t>E</a:t>
            </a:r>
            <a:r>
              <a:rPr lang="en-US" baseline="-25000" dirty="0" err="1"/>
              <a:t>hd</a:t>
            </a:r>
            <a:r>
              <a:rPr lang="en-US" dirty="0"/>
              <a:t>| </a:t>
            </a:r>
            <a:r>
              <a:rPr lang="en-US" dirty="0" smtClean="0"/>
              <a:t>= </a:t>
            </a:r>
            <a:r>
              <a:rPr lang="en-US" dirty="0"/>
              <a:t>1, </a:t>
            </a:r>
            <a:r>
              <a:rPr lang="en-US" dirty="0" err="1"/>
              <a:t>permintaan</a:t>
            </a:r>
            <a:r>
              <a:rPr lang="en-US" dirty="0"/>
              <a:t> di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smtClean="0"/>
              <a:t>unitary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harga</a:t>
            </a:r>
            <a:endParaRPr lang="en-US" dirty="0"/>
          </a:p>
          <a:p>
            <a:pPr marL="624078" indent="-514350">
              <a:buFont typeface="Wingdings 3"/>
              <a:buAutoNum type="arabicPeriod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/>
              <a:t>|</a:t>
            </a:r>
            <a:r>
              <a:rPr lang="en-US" dirty="0" err="1"/>
              <a:t>E</a:t>
            </a:r>
            <a:r>
              <a:rPr lang="en-US" baseline="-25000" dirty="0" err="1"/>
              <a:t>hd</a:t>
            </a:r>
            <a:r>
              <a:rPr lang="en-US" dirty="0"/>
              <a:t>| </a:t>
            </a:r>
            <a:r>
              <a:rPr lang="en-US" dirty="0" smtClean="0"/>
              <a:t>&gt; 1, </a:t>
            </a:r>
            <a:r>
              <a:rPr lang="en-US" dirty="0" err="1"/>
              <a:t>permintaan</a:t>
            </a:r>
            <a:r>
              <a:rPr lang="en-US" dirty="0"/>
              <a:t> di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 smtClean="0"/>
              <a:t>elastis</a:t>
            </a:r>
            <a:r>
              <a:rPr lang="en-US" dirty="0" smtClean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 smtClean="0"/>
              <a:t>harga</a:t>
            </a:r>
            <a:endParaRPr lang="en-US" dirty="0" smtClean="0"/>
          </a:p>
          <a:p>
            <a:pPr marL="624078" indent="-514350">
              <a:buFont typeface="Wingdings 3"/>
              <a:buAutoNum type="arabicPeriod"/>
            </a:pPr>
            <a:r>
              <a:rPr lang="en-US" dirty="0" err="1"/>
              <a:t>Jika</a:t>
            </a:r>
            <a:r>
              <a:rPr lang="en-US" dirty="0"/>
              <a:t> |</a:t>
            </a:r>
            <a:r>
              <a:rPr lang="en-US" dirty="0" err="1"/>
              <a:t>E</a:t>
            </a:r>
            <a:r>
              <a:rPr lang="en-US" baseline="-25000" dirty="0" err="1"/>
              <a:t>hd</a:t>
            </a:r>
            <a:r>
              <a:rPr lang="en-US" dirty="0"/>
              <a:t>| = </a:t>
            </a:r>
            <a:r>
              <a:rPr lang="en-US" dirty="0" smtClean="0"/>
              <a:t>0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/>
              <a:t>di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 smtClean="0"/>
              <a:t>inelastis</a:t>
            </a:r>
            <a:r>
              <a:rPr lang="en-US" dirty="0" smtClean="0"/>
              <a:t> </a:t>
            </a:r>
            <a:r>
              <a:rPr lang="en-US" dirty="0" err="1" smtClean="0"/>
              <a:t>sempurna</a:t>
            </a:r>
            <a:r>
              <a:rPr lang="en-US" dirty="0" smtClean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 smtClean="0"/>
              <a:t>harga</a:t>
            </a:r>
            <a:endParaRPr lang="en-US" dirty="0" smtClean="0"/>
          </a:p>
          <a:p>
            <a:pPr marL="624078" indent="-514350">
              <a:buFont typeface="Wingdings 3"/>
              <a:buAutoNum type="arabicPeriod"/>
            </a:pPr>
            <a:r>
              <a:rPr lang="en-US" dirty="0" err="1"/>
              <a:t>Jika</a:t>
            </a:r>
            <a:r>
              <a:rPr lang="en-US" dirty="0"/>
              <a:t> |</a:t>
            </a:r>
            <a:r>
              <a:rPr lang="en-US" dirty="0" err="1"/>
              <a:t>E</a:t>
            </a:r>
            <a:r>
              <a:rPr lang="en-US" baseline="-25000" dirty="0" err="1"/>
              <a:t>hd</a:t>
            </a:r>
            <a:r>
              <a:rPr lang="en-US" dirty="0"/>
              <a:t>| = </a:t>
            </a:r>
            <a:r>
              <a:rPr lang="en-US" dirty="0" smtClean="0">
                <a:sym typeface="Symbol"/>
              </a:rPr>
              <a:t>, </a:t>
            </a:r>
            <a:r>
              <a:rPr lang="en-US" dirty="0" err="1"/>
              <a:t>permintaan</a:t>
            </a:r>
            <a:r>
              <a:rPr lang="en-US" dirty="0"/>
              <a:t> di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 smtClean="0"/>
              <a:t>elastis</a:t>
            </a:r>
            <a:r>
              <a:rPr lang="en-US" dirty="0" smtClean="0"/>
              <a:t> </a:t>
            </a:r>
            <a:r>
              <a:rPr lang="en-US" dirty="0" err="1"/>
              <a:t>sempurna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harga</a:t>
            </a:r>
            <a:endParaRPr lang="en-US" dirty="0"/>
          </a:p>
          <a:p>
            <a:pPr marL="624078" indent="-514350">
              <a:buFont typeface="Wingdings 3"/>
              <a:buAutoNum type="arabicPeriod"/>
            </a:pPr>
            <a:endParaRPr lang="en-US" dirty="0"/>
          </a:p>
          <a:p>
            <a:pPr marL="624078" indent="-514350"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Kategori</a:t>
            </a:r>
            <a:r>
              <a:rPr lang="en-US" dirty="0" smtClean="0"/>
              <a:t> </a:t>
            </a:r>
            <a:r>
              <a:rPr lang="en-US" dirty="0" err="1" smtClean="0"/>
              <a:t>elastisitas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0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Jika </a:t>
                </a:r>
                <a:r>
                  <a:rPr lang="en-US" dirty="0" err="1" smtClean="0"/>
                  <a:t>fungsi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permintaan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suatu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barang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ditunjukkan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oleh</a:t>
                </a:r>
                <a:r>
                  <a:rPr lang="en-US" dirty="0" smtClean="0"/>
                  <a:t> Q = 150 – 3P, </a:t>
                </a:r>
                <a:r>
                  <a:rPr lang="en-US" dirty="0" err="1" smtClean="0"/>
                  <a:t>berapakah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elastisitas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permintaannya</a:t>
                </a:r>
                <a:r>
                  <a:rPr lang="en-US" dirty="0" smtClean="0"/>
                  <a:t>  </a:t>
                </a:r>
                <a:r>
                  <a:rPr lang="en-US" dirty="0" err="1" smtClean="0"/>
                  <a:t>jika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tingkat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harga</a:t>
                </a:r>
                <a:r>
                  <a:rPr lang="en-US" dirty="0" smtClean="0"/>
                  <a:t> P = 40, P = 25, </a:t>
                </a:r>
                <a:r>
                  <a:rPr lang="en-US" dirty="0" err="1" smtClean="0"/>
                  <a:t>dan</a:t>
                </a:r>
                <a:r>
                  <a:rPr lang="en-US" dirty="0" smtClean="0"/>
                  <a:t> P =10</a:t>
                </a:r>
              </a:p>
              <a:p>
                <a:r>
                  <a:rPr lang="en-US" dirty="0" err="1" smtClean="0"/>
                  <a:t>Penyelesaian</a:t>
                </a:r>
                <a:endParaRPr lang="en-US" dirty="0" smtClean="0"/>
              </a:p>
              <a:p>
                <a:r>
                  <a:rPr lang="en-US" dirty="0"/>
                  <a:t> </a:t>
                </a:r>
                <a:r>
                  <a:rPr lang="en-US" dirty="0" err="1" smtClean="0"/>
                  <a:t>Jika</a:t>
                </a:r>
                <a:r>
                  <a:rPr lang="en-US" dirty="0" smtClean="0"/>
                  <a:t> P = 40 </a:t>
                </a:r>
                <a:r>
                  <a:rPr lang="en-US" dirty="0" err="1" smtClean="0"/>
                  <a:t>maka</a:t>
                </a:r>
                <a:r>
                  <a:rPr lang="en-US" dirty="0" smtClean="0"/>
                  <a:t> Q = 150 – 3(40) = 30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𝑑𝑄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𝑑𝑃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=−3</m:t>
                    </m:r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h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𝑑𝑄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𝑑𝑃</m:t>
                        </m:r>
                      </m:den>
                    </m:f>
                    <m:r>
                      <a:rPr lang="en-US" i="1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𝑄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=−3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40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30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−4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=4</m:t>
                    </m:r>
                  </m:oMath>
                </a14:m>
                <a:endParaRPr lang="en-US" dirty="0" smtClean="0"/>
              </a:p>
              <a:p>
                <a:pPr marL="109728" indent="0">
                  <a:buNone/>
                </a:pPr>
                <a:r>
                  <a:rPr lang="en-US" dirty="0" err="1" smtClean="0"/>
                  <a:t>Untuk</a:t>
                </a:r>
                <a:r>
                  <a:rPr lang="en-US" dirty="0" smtClean="0"/>
                  <a:t> P = 25 </a:t>
                </a:r>
                <a:r>
                  <a:rPr lang="en-US" dirty="0" err="1" smtClean="0"/>
                  <a:t>dan</a:t>
                </a:r>
                <a:r>
                  <a:rPr lang="en-US" dirty="0" smtClean="0"/>
                  <a:t> P = 10, </a:t>
                </a:r>
                <a:r>
                  <a:rPr lang="en-US" dirty="0" err="1" smtClean="0"/>
                  <a:t>dapat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dicari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dengan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cara</a:t>
                </a:r>
                <a:r>
                  <a:rPr lang="en-US" dirty="0" smtClean="0"/>
                  <a:t> yang </a:t>
                </a:r>
                <a:r>
                  <a:rPr lang="en-US" dirty="0" err="1" smtClean="0"/>
                  <a:t>sama</a:t>
                </a: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887" r="-2593" b="-35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1 </a:t>
            </a:r>
            <a:r>
              <a:rPr lang="en-US" dirty="0" err="1" smtClean="0"/>
              <a:t>Elastistas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ermintaan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705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:r>
                  <a:rPr lang="en-US" dirty="0" smtClean="0"/>
                  <a:t>Carilah </a:t>
                </a:r>
                <a:r>
                  <a:rPr lang="en-US" dirty="0" err="1" smtClean="0"/>
                  <a:t>elastisitas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harga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permintaan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fungsi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𝑄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𝑃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en-US" dirty="0" smtClean="0"/>
              </a:p>
              <a:p>
                <a:pPr marL="109728" indent="0">
                  <a:buNone/>
                </a:pPr>
                <a:r>
                  <a:rPr lang="en-US" dirty="0" err="1" smtClean="0"/>
                  <a:t>Penyelesaian</a:t>
                </a:r>
                <a:endParaRPr lang="en-US" dirty="0" smtClean="0"/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𝑄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9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=9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𝑑𝑄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𝑑𝑃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=−27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|=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𝑑𝑄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𝑑𝑃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𝑄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−27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9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𝑃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−3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96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err="1" smtClean="0"/>
              <a:t>Elastisitas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penawaran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persentase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yang </a:t>
            </a:r>
            <a:r>
              <a:rPr lang="en-US" dirty="0" err="1" smtClean="0"/>
              <a:t>ditawarkan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produsen</a:t>
            </a:r>
            <a:r>
              <a:rPr lang="en-US" dirty="0" smtClean="0"/>
              <a:t> yang </a:t>
            </a:r>
            <a:r>
              <a:rPr lang="en-US" dirty="0" err="1" smtClean="0"/>
              <a:t>diakibatkan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persentase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Cara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koefisien</a:t>
            </a:r>
            <a:r>
              <a:rPr lang="en-US" dirty="0" smtClean="0"/>
              <a:t> </a:t>
            </a:r>
            <a:r>
              <a:rPr lang="en-US" dirty="0" err="1" smtClean="0"/>
              <a:t>elastisitas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penawaran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elastisitas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yang </a:t>
            </a:r>
            <a:r>
              <a:rPr lang="en-US" dirty="0" err="1" smtClean="0"/>
              <a:t>diminta</a:t>
            </a:r>
            <a:r>
              <a:rPr lang="en-US" dirty="0" smtClean="0"/>
              <a:t> </a:t>
            </a:r>
            <a:r>
              <a:rPr lang="en-US" dirty="0" err="1" smtClean="0"/>
              <a:t>diganti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yang </a:t>
            </a:r>
            <a:r>
              <a:rPr lang="en-US" dirty="0" err="1" smtClean="0"/>
              <a:t>ditawarkan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Elastisitas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Penawaran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698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1188</TotalTime>
  <Words>716</Words>
  <Application>Microsoft Office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Penerapan Kalkulus Diferensial</vt:lpstr>
      <vt:lpstr>Elastisitas Permintaan dan Penawaran</vt:lpstr>
      <vt:lpstr>PowerPoint Presentation</vt:lpstr>
      <vt:lpstr>Elastisitas Harga dari Permintaan</vt:lpstr>
      <vt:lpstr>PowerPoint Presentation</vt:lpstr>
      <vt:lpstr>Kategori elastisitas harga</vt:lpstr>
      <vt:lpstr>Contoh 1 Elastistas Harga dari Permintaan</vt:lpstr>
      <vt:lpstr>Contoh 2</vt:lpstr>
      <vt:lpstr>Elastisitas Harga dari Penawaran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Penerapan Kalkulus Diferensial</dc:title>
  <dc:creator>Mama Tasha Farisi</dc:creator>
  <cp:lastModifiedBy>Mama Tasha Farisi</cp:lastModifiedBy>
  <cp:revision>11</cp:revision>
  <dcterms:created xsi:type="dcterms:W3CDTF">2011-12-15T00:52:56Z</dcterms:created>
  <dcterms:modified xsi:type="dcterms:W3CDTF">2011-12-16T00:06:50Z</dcterms:modified>
</cp:coreProperties>
</file>