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46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63A183-C3C1-4244-8B17-DBA54FBFE759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8B171D-0906-4871-9E73-CD46520ECA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Penerapan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eret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Sumarminingsih</a:t>
            </a:r>
            <a:r>
              <a:rPr lang="en-US" dirty="0" smtClean="0"/>
              <a:t>, </a:t>
            </a:r>
            <a:r>
              <a:rPr lang="en-US" dirty="0" err="1" smtClean="0"/>
              <a:t>SSi</a:t>
            </a:r>
            <a:r>
              <a:rPr lang="en-US" dirty="0" smtClean="0"/>
              <a:t>, 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0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Nona Lisa </a:t>
                </a:r>
                <a:r>
                  <a:rPr lang="en-US" dirty="0" err="1" smtClean="0"/>
                  <a:t>ingin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mengetahui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berapa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banyak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harus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diinvestasikan</a:t>
                </a:r>
                <a:r>
                  <a:rPr lang="en-US" dirty="0" smtClean="0"/>
                  <a:t> di Bank </a:t>
                </a:r>
                <a:r>
                  <a:rPr lang="en-US" dirty="0" err="1" smtClean="0"/>
                  <a:t>saat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ini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di Bank per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15 </a:t>
                </a:r>
                <a:r>
                  <a:rPr lang="en-US" dirty="0" err="1" smtClean="0"/>
                  <a:t>persen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bukan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majemuk</a:t>
                </a:r>
                <a:r>
                  <a:rPr lang="en-US" dirty="0" smtClean="0"/>
                  <a:t>) agar </a:t>
                </a:r>
                <a:r>
                  <a:rPr lang="en-US" dirty="0" err="1" smtClean="0"/>
                  <a:t>supaya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akhir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kelima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menjadi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20.000.000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Diketahui</a:t>
                </a:r>
                <a:r>
                  <a:rPr lang="en-US" dirty="0" smtClean="0"/>
                  <a:t> : F</a:t>
                </a:r>
                <a:r>
                  <a:rPr lang="en-US" baseline="-25000" dirty="0" smtClean="0"/>
                  <a:t>5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20.000.000; I = 0.15 </a:t>
                </a:r>
                <a:r>
                  <a:rPr lang="en-US" dirty="0" err="1" smtClean="0"/>
                  <a:t>pertahun</a:t>
                </a:r>
                <a:r>
                  <a:rPr lang="en-US" dirty="0" smtClean="0"/>
                  <a:t>; n = 5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1+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20.000.000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(1+5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0,15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20.000.000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1,75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=11.428.571,429</m:t>
                    </m:r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 r="-2667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8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 rupiah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I per </a:t>
            </a:r>
            <a:r>
              <a:rPr lang="en-US" dirty="0" err="1" smtClean="0"/>
              <a:t>tahun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Pi, 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nila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P + Pi = P (1 + i)</a:t>
            </a:r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P(1+i)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permulaan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P(1+i)I</a:t>
            </a:r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630936" lvl="2" indent="0">
              <a:buNone/>
            </a:pPr>
            <a:r>
              <a:rPr lang="en-US" sz="2700" dirty="0" smtClean="0"/>
              <a:t>	P(1+i) + P(1+i)I = </a:t>
            </a:r>
            <a:r>
              <a:rPr lang="en-US" sz="2700" dirty="0" err="1" smtClean="0"/>
              <a:t>P+Pi+Pi+Pii</a:t>
            </a:r>
            <a:endParaRPr lang="en-US" sz="2700" dirty="0" smtClean="0"/>
          </a:p>
          <a:p>
            <a:pPr marL="914400" lvl="3" indent="0">
              <a:buNone/>
            </a:pPr>
            <a:r>
              <a:rPr lang="en-US" sz="2700" dirty="0" smtClean="0"/>
              <a:t>		      = P(1+2+i</a:t>
            </a:r>
            <a:r>
              <a:rPr lang="en-US" sz="2700" baseline="30000" dirty="0" smtClean="0"/>
              <a:t>2</a:t>
            </a:r>
            <a:r>
              <a:rPr lang="en-US" sz="2700" dirty="0" smtClean="0"/>
              <a:t>) = P(1+i)</a:t>
            </a:r>
            <a:r>
              <a:rPr lang="en-US" sz="2700" baseline="30000" dirty="0" smtClean="0"/>
              <a:t>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8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P(1+i)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permulaan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P(1+i)</a:t>
            </a:r>
            <a:r>
              <a:rPr lang="en-US" baseline="30000" dirty="0" smtClean="0"/>
              <a:t>2</a:t>
            </a:r>
            <a:r>
              <a:rPr lang="en-US" dirty="0" smtClean="0"/>
              <a:t>i,</a:t>
            </a:r>
          </a:p>
          <a:p>
            <a:r>
              <a:rPr lang="en-US" dirty="0" err="1" smtClean="0"/>
              <a:t>Sehingga</a:t>
            </a:r>
            <a:r>
              <a:rPr lang="en-US" dirty="0" smtClean="0"/>
              <a:t> total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P(1+i)</a:t>
            </a:r>
            <a:r>
              <a:rPr lang="en-US" baseline="30000" dirty="0" smtClean="0"/>
              <a:t>2</a:t>
            </a:r>
            <a:r>
              <a:rPr lang="en-US" dirty="0" smtClean="0"/>
              <a:t> + P(1+i)</a:t>
            </a:r>
            <a:r>
              <a:rPr lang="en-US" baseline="30000" dirty="0" smtClean="0"/>
              <a:t>2</a:t>
            </a:r>
            <a:r>
              <a:rPr lang="en-US" dirty="0" smtClean="0"/>
              <a:t>i = P(1+i)</a:t>
            </a:r>
            <a:r>
              <a:rPr lang="en-US" baseline="30000" dirty="0" smtClean="0"/>
              <a:t>2</a:t>
            </a:r>
            <a:r>
              <a:rPr lang="en-US" dirty="0" smtClean="0"/>
              <a:t>(1+i) =P(1+i)</a:t>
            </a:r>
            <a:r>
              <a:rPr lang="en-US" baseline="30000" dirty="0" smtClean="0"/>
              <a:t>3</a:t>
            </a:r>
            <a:endParaRPr lang="en-US" dirty="0" smtClean="0"/>
          </a:p>
          <a:p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n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rumusnya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 = P(1+i)</a:t>
            </a:r>
            <a:r>
              <a:rPr lang="en-US" baseline="30000" dirty="0" smtClean="0"/>
              <a:t>n</a:t>
            </a:r>
          </a:p>
          <a:p>
            <a:pPr marL="109728" indent="0">
              <a:buNone/>
            </a:pPr>
            <a:r>
              <a:rPr lang="en-US" baseline="30000" dirty="0"/>
              <a:t>	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30000" dirty="0" err="1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    P  =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    i  = </a:t>
            </a:r>
            <a:r>
              <a:rPr lang="en-US" dirty="0" err="1" smtClean="0"/>
              <a:t>bunga</a:t>
            </a:r>
            <a:r>
              <a:rPr lang="en-US" dirty="0" smtClean="0"/>
              <a:t> per </a:t>
            </a:r>
            <a:r>
              <a:rPr lang="en-US" dirty="0" err="1" smtClean="0"/>
              <a:t>tahun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    n =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88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apak</a:t>
            </a:r>
            <a:r>
              <a:rPr lang="en-US" dirty="0" smtClean="0"/>
              <a:t> James </a:t>
            </a:r>
            <a:r>
              <a:rPr lang="en-US" dirty="0" err="1" smtClean="0"/>
              <a:t>mendepositokan</a:t>
            </a:r>
            <a:r>
              <a:rPr lang="en-US" dirty="0" smtClean="0"/>
              <a:t> </a:t>
            </a:r>
            <a:r>
              <a:rPr lang="en-US" dirty="0" err="1" smtClean="0"/>
              <a:t>uangnya</a:t>
            </a:r>
            <a:r>
              <a:rPr lang="en-US" dirty="0" smtClean="0"/>
              <a:t> di Bank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5.000.000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belaku</a:t>
            </a:r>
            <a:r>
              <a:rPr lang="en-US" dirty="0" smtClean="0"/>
              <a:t> 12 </a:t>
            </a:r>
            <a:r>
              <a:rPr lang="en-US" dirty="0" err="1" smtClean="0"/>
              <a:t>presen</a:t>
            </a:r>
            <a:r>
              <a:rPr lang="en-US" dirty="0" smtClean="0"/>
              <a:t> per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dimajemukkan</a:t>
            </a:r>
            <a:r>
              <a:rPr lang="en-US" dirty="0" smtClean="0"/>
              <a:t>,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total </a:t>
            </a:r>
            <a:r>
              <a:rPr lang="en-US" dirty="0" err="1" smtClean="0"/>
              <a:t>deposito</a:t>
            </a:r>
            <a:r>
              <a:rPr lang="en-US" dirty="0" smtClean="0"/>
              <a:t> </a:t>
            </a:r>
            <a:r>
              <a:rPr lang="en-US" dirty="0" err="1" smtClean="0"/>
              <a:t>Bapak</a:t>
            </a:r>
            <a:r>
              <a:rPr lang="en-US" dirty="0" smtClean="0"/>
              <a:t> James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?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pula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Penyelesaian</a:t>
            </a:r>
            <a:r>
              <a:rPr lang="en-US" dirty="0" smtClean="0"/>
              <a:t> :</a:t>
            </a:r>
          </a:p>
          <a:p>
            <a:pPr marL="109728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P = </a:t>
            </a:r>
            <a:r>
              <a:rPr lang="en-US" dirty="0" err="1" smtClean="0"/>
              <a:t>Rp</a:t>
            </a:r>
            <a:r>
              <a:rPr lang="en-US" dirty="0" smtClean="0"/>
              <a:t>. 5.000.000; i=0.12 per </a:t>
            </a:r>
            <a:r>
              <a:rPr lang="en-US" dirty="0" err="1" smtClean="0"/>
              <a:t>tahun</a:t>
            </a:r>
            <a:r>
              <a:rPr lang="en-US" dirty="0" smtClean="0"/>
              <a:t> n=3</a:t>
            </a:r>
          </a:p>
          <a:p>
            <a:pPr marL="109728" indent="0">
              <a:buNone/>
            </a:pPr>
            <a:r>
              <a:rPr lang="en-US" sz="2500" dirty="0" err="1" smtClean="0"/>
              <a:t>F</a:t>
            </a:r>
            <a:r>
              <a:rPr lang="en-US" sz="2500" baseline="-25000" dirty="0" err="1" smtClean="0"/>
              <a:t>n</a:t>
            </a:r>
            <a:r>
              <a:rPr lang="en-US" sz="2500" dirty="0" smtClean="0"/>
              <a:t> = P(1+i)</a:t>
            </a:r>
            <a:r>
              <a:rPr lang="en-US" sz="2500" baseline="30000" dirty="0" smtClean="0"/>
              <a:t>n</a:t>
            </a:r>
            <a:endParaRPr lang="en-US" sz="2500" dirty="0" smtClean="0"/>
          </a:p>
          <a:p>
            <a:pPr marL="109728" indent="0">
              <a:buNone/>
            </a:pPr>
            <a:r>
              <a:rPr lang="en-US" sz="2500" dirty="0" smtClean="0"/>
              <a:t>F</a:t>
            </a:r>
            <a:r>
              <a:rPr lang="en-US" sz="2500" baseline="-25000" dirty="0" smtClean="0"/>
              <a:t>3</a:t>
            </a:r>
            <a:r>
              <a:rPr lang="en-US" sz="2500" dirty="0" smtClean="0"/>
              <a:t> = </a:t>
            </a:r>
            <a:r>
              <a:rPr lang="en-US" sz="2500" dirty="0" err="1" smtClean="0"/>
              <a:t>Rp</a:t>
            </a:r>
            <a:r>
              <a:rPr lang="en-US" sz="2500" dirty="0" smtClean="0"/>
              <a:t>. 5.000.000 (1+0.12)</a:t>
            </a:r>
            <a:r>
              <a:rPr lang="en-US" sz="2500" baseline="30000" dirty="0" smtClean="0"/>
              <a:t>3</a:t>
            </a:r>
            <a:r>
              <a:rPr lang="en-US" sz="2500" dirty="0" smtClean="0"/>
              <a:t> = </a:t>
            </a:r>
            <a:r>
              <a:rPr lang="en-US" sz="2500" dirty="0" err="1" smtClean="0"/>
              <a:t>Rp</a:t>
            </a:r>
            <a:r>
              <a:rPr lang="en-US" sz="2500" dirty="0" smtClean="0"/>
              <a:t> 5.000.000(1,12)</a:t>
            </a:r>
            <a:r>
              <a:rPr lang="en-US" sz="2500" baseline="30000" dirty="0" smtClean="0"/>
              <a:t>3</a:t>
            </a:r>
            <a:endParaRPr lang="en-US" sz="2500" dirty="0" smtClean="0"/>
          </a:p>
          <a:p>
            <a:pPr marL="109728" indent="0">
              <a:buNone/>
            </a:pPr>
            <a:r>
              <a:rPr lang="en-US" sz="2500" dirty="0" smtClean="0"/>
              <a:t>    =</a:t>
            </a:r>
            <a:r>
              <a:rPr lang="en-US" sz="2500" dirty="0" err="1" smtClean="0"/>
              <a:t>Rp</a:t>
            </a:r>
            <a:r>
              <a:rPr lang="en-US" sz="2500" dirty="0" smtClean="0"/>
              <a:t>. 7.024.640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28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Jika </a:t>
                </a:r>
                <a:r>
                  <a:rPr lang="en-US" dirty="0" err="1" smtClean="0"/>
                  <a:t>pembayaran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lebih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satu</a:t>
                </a:r>
                <a:r>
                  <a:rPr lang="en-US" dirty="0" smtClean="0"/>
                  <a:t> kali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melainkan</a:t>
                </a:r>
                <a:r>
                  <a:rPr lang="en-US" dirty="0" smtClean="0"/>
                  <a:t> m kali,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datangnya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Di </a:t>
                </a:r>
                <a:r>
                  <a:rPr lang="en-US" dirty="0" err="1" smtClean="0"/>
                  <a:t>mana</a:t>
                </a:r>
                <a:r>
                  <a:rPr lang="en-US" dirty="0" smtClean="0"/>
                  <a:t>       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n</a:t>
                </a:r>
                <a:r>
                  <a:rPr lang="en-US" baseline="-25000" dirty="0" smtClean="0"/>
                  <a:t> </a:t>
                </a:r>
                <a:r>
                  <a:rPr lang="en-US" dirty="0"/>
                  <a:t>=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masa</a:t>
                </a:r>
                <a:r>
                  <a:rPr lang="en-US" dirty="0"/>
                  <a:t> </a:t>
                </a:r>
                <a:r>
                  <a:rPr lang="en-US" dirty="0" err="1"/>
                  <a:t>datang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en-US" dirty="0"/>
                  <a:t>		    P  =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sekarang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en-US" dirty="0"/>
                  <a:t>		    i  = </a:t>
                </a:r>
                <a:r>
                  <a:rPr lang="en-US" dirty="0" err="1"/>
                  <a:t>bunga</a:t>
                </a:r>
                <a:r>
                  <a:rPr lang="en-US" dirty="0"/>
                  <a:t> per </a:t>
                </a:r>
                <a:r>
                  <a:rPr lang="en-US" dirty="0" err="1" smtClean="0"/>
                  <a:t>tahun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   m = </a:t>
                </a:r>
                <a:r>
                  <a:rPr lang="en-US" dirty="0" err="1" smtClean="0"/>
                  <a:t>frekuensi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pembayaran</a:t>
                </a:r>
                <a:r>
                  <a:rPr lang="en-US" dirty="0" smtClean="0"/>
                  <a:t> per </a:t>
                </a:r>
                <a:r>
                  <a:rPr lang="en-US" dirty="0" err="1" smtClean="0"/>
                  <a:t>tahun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en-US" dirty="0"/>
                  <a:t>		    n =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tahun</a:t>
                </a:r>
                <a:endParaRPr lang="en-US" dirty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 r="-370" b="-5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0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Nona </a:t>
                </a:r>
                <a:r>
                  <a:rPr lang="en-US" dirty="0" err="1" smtClean="0"/>
                  <a:t>Arfina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ingin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menabung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1.500.000 di bank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berlaku</a:t>
                </a:r>
                <a:r>
                  <a:rPr lang="en-US" dirty="0" smtClean="0"/>
                  <a:t> 15% per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. </a:t>
                </a:r>
                <a:r>
                  <a:rPr lang="en-US" dirty="0" err="1" smtClean="0"/>
                  <a:t>Berapakah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dimasa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datang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setelah</a:t>
                </a:r>
                <a:r>
                  <a:rPr lang="en-US" dirty="0" smtClean="0"/>
                  <a:t> 10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kemudian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dibunga-majemukkan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secara</a:t>
                </a:r>
                <a:r>
                  <a:rPr lang="en-US" dirty="0" smtClean="0"/>
                  <a:t> :</a:t>
                </a:r>
              </a:p>
              <a:p>
                <a:pPr marL="624078" indent="-514350">
                  <a:buAutoNum type="alphaLcPeriod"/>
                </a:pPr>
                <a:r>
                  <a:rPr lang="en-US" dirty="0" err="1" smtClean="0"/>
                  <a:t>Semesteran</a:t>
                </a:r>
                <a:r>
                  <a:rPr lang="en-US" dirty="0" smtClean="0"/>
                  <a:t>		c. </a:t>
                </a:r>
                <a:r>
                  <a:rPr lang="en-US" dirty="0" err="1" smtClean="0"/>
                  <a:t>Bulanan</a:t>
                </a:r>
                <a:endParaRPr lang="en-US" dirty="0" smtClean="0"/>
              </a:p>
              <a:p>
                <a:pPr marL="624078" indent="-514350">
                  <a:buAutoNum type="alphaLcPeriod"/>
                </a:pPr>
                <a:r>
                  <a:rPr lang="en-US" dirty="0" err="1" smtClean="0"/>
                  <a:t>Kuartalan</a:t>
                </a:r>
                <a:r>
                  <a:rPr lang="en-US" dirty="0" smtClean="0"/>
                  <a:t>		d. </a:t>
                </a:r>
                <a:r>
                  <a:rPr lang="en-US" dirty="0" err="1" smtClean="0"/>
                  <a:t>Harian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Diketahui</a:t>
                </a:r>
                <a:r>
                  <a:rPr lang="en-US" dirty="0" smtClean="0"/>
                  <a:t>: P=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1.500.000; I =0,15 </a:t>
                </a:r>
                <a:r>
                  <a:rPr lang="en-US" dirty="0" err="1" smtClean="0"/>
                  <a:t>pertahun</a:t>
                </a:r>
                <a:r>
                  <a:rPr lang="en-US" dirty="0" smtClean="0"/>
                  <a:t>; n=10</a:t>
                </a:r>
              </a:p>
              <a:p>
                <a:pPr marL="624078" indent="-514350">
                  <a:buAutoNum type="alphaLcPeriod"/>
                </a:pPr>
                <a:r>
                  <a:rPr lang="en-US" dirty="0" err="1" smtClean="0"/>
                  <a:t>Pembayaran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majemuk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semesteran</a:t>
                </a:r>
                <a:r>
                  <a:rPr lang="en-US" dirty="0" smtClean="0"/>
                  <a:t> (m=2)</a:t>
                </a:r>
              </a:p>
              <a:p>
                <a:pPr marL="109728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0,15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(10)(2)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1,075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6.371776,65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8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2200" dirty="0" smtClean="0"/>
                  <a:t>b. </a:t>
                </a:r>
                <a:r>
                  <a:rPr lang="en-US" sz="2200" dirty="0"/>
                  <a:t>Pembayaran </a:t>
                </a:r>
                <a:r>
                  <a:rPr lang="en-US" sz="2200" dirty="0" err="1"/>
                  <a:t>bunga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majemuk</a:t>
                </a:r>
                <a:r>
                  <a:rPr lang="en-US" sz="2200" dirty="0"/>
                  <a:t> </a:t>
                </a:r>
                <a:r>
                  <a:rPr lang="en-US" sz="2200" dirty="0" err="1" smtClean="0"/>
                  <a:t>kuartalan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(</a:t>
                </a:r>
                <a:r>
                  <a:rPr lang="en-US" sz="2200" dirty="0" smtClean="0"/>
                  <a:t>m=4)</a:t>
                </a:r>
                <a:endParaRPr lang="en-US" sz="2200" dirty="0"/>
              </a:p>
              <a:p>
                <a:pPr marL="109728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0,15</m:t>
                                </m:r>
                              </m:num>
                              <m:den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(10)(</m:t>
                        </m:r>
                        <m:r>
                          <a:rPr lang="en-US" sz="2200" b="0" i="1" smtClean="0">
                            <a:latin typeface="Cambria Math"/>
                          </a:rPr>
                          <m:t>4</m:t>
                        </m:r>
                        <m:r>
                          <a:rPr lang="en-US" sz="2200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1,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0375</m:t>
                            </m:r>
                          </m:e>
                        </m:d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4</m:t>
                        </m:r>
                        <m:r>
                          <a:rPr lang="en-US" sz="22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/>
                  <a:t> </a:t>
                </a:r>
              </a:p>
              <a:p>
                <a:pPr marL="109728" indent="0">
                  <a:buNone/>
                </a:pPr>
                <a:r>
                  <a:rPr lang="en-US" sz="2200" dirty="0"/>
                  <a:t>	</a:t>
                </a:r>
                <a:r>
                  <a:rPr lang="en-US" sz="2200" dirty="0" smtClean="0"/>
                  <a:t>     = </a:t>
                </a:r>
                <a:r>
                  <a:rPr lang="en-US" sz="2200" dirty="0" err="1" smtClean="0"/>
                  <a:t>Rp</a:t>
                </a:r>
                <a:r>
                  <a:rPr lang="en-US" sz="2200" dirty="0" smtClean="0"/>
                  <a:t>. 6.540.568,14</a:t>
                </a:r>
              </a:p>
              <a:p>
                <a:pPr marL="109728" indent="0">
                  <a:buNone/>
                </a:pPr>
                <a:r>
                  <a:rPr lang="en-US" sz="2200" dirty="0" smtClean="0"/>
                  <a:t>c. </a:t>
                </a:r>
                <a:r>
                  <a:rPr lang="en-US" sz="2200" dirty="0"/>
                  <a:t>Pembayaran </a:t>
                </a:r>
                <a:r>
                  <a:rPr lang="en-US" sz="2200" dirty="0" err="1"/>
                  <a:t>bunga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majemuk</a:t>
                </a:r>
                <a:r>
                  <a:rPr lang="en-US" sz="2200" dirty="0"/>
                  <a:t> </a:t>
                </a:r>
                <a:r>
                  <a:rPr lang="en-US" sz="2200" dirty="0" err="1" smtClean="0"/>
                  <a:t>bulanan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(</a:t>
                </a:r>
                <a:r>
                  <a:rPr lang="en-US" sz="2200" dirty="0" smtClean="0"/>
                  <a:t>m=12</a:t>
                </a:r>
                <a:r>
                  <a:rPr lang="en-US" sz="2200" dirty="0"/>
                  <a:t>)</a:t>
                </a:r>
              </a:p>
              <a:p>
                <a:pPr marL="109728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0,15</m:t>
                                </m:r>
                              </m:num>
                              <m:den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22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(10)(</m:t>
                        </m:r>
                        <m:r>
                          <a:rPr lang="en-US" sz="2200" b="0" i="1" smtClean="0">
                            <a:latin typeface="Cambria Math"/>
                          </a:rPr>
                          <m:t>12</m:t>
                        </m:r>
                        <m:r>
                          <a:rPr lang="en-US" sz="2200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1,0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125</m:t>
                            </m:r>
                          </m:e>
                        </m:d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  <m:r>
                          <a:rPr lang="en-US" sz="2200" i="1">
                            <a:latin typeface="Cambria Math"/>
                          </a:rPr>
                          <m:t>20</m:t>
                        </m:r>
                      </m:sup>
                    </m:sSup>
                  </m:oMath>
                </a14:m>
                <a:r>
                  <a:rPr lang="en-US" sz="2200" dirty="0" smtClean="0"/>
                  <a:t> 	     =</a:t>
                </a:r>
                <a:r>
                  <a:rPr lang="en-US" sz="2200" dirty="0" err="1" smtClean="0"/>
                  <a:t>Rp</a:t>
                </a:r>
                <a:r>
                  <a:rPr lang="en-US" sz="2200" dirty="0" smtClean="0"/>
                  <a:t>. 6.660319,85</a:t>
                </a:r>
              </a:p>
              <a:p>
                <a:pPr marL="109728" indent="0">
                  <a:buNone/>
                </a:pPr>
                <a:r>
                  <a:rPr lang="en-US" sz="2200" dirty="0" smtClean="0"/>
                  <a:t>d. </a:t>
                </a:r>
                <a:r>
                  <a:rPr lang="en-US" sz="2200" dirty="0"/>
                  <a:t>Pembayaran </a:t>
                </a:r>
                <a:r>
                  <a:rPr lang="en-US" sz="2200" dirty="0" err="1"/>
                  <a:t>bunga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majemuk</a:t>
                </a:r>
                <a:r>
                  <a:rPr lang="en-US" sz="2200" dirty="0"/>
                  <a:t> </a:t>
                </a:r>
                <a:r>
                  <a:rPr lang="en-US" sz="2200" dirty="0" err="1" smtClean="0"/>
                  <a:t>harian</a:t>
                </a:r>
                <a:r>
                  <a:rPr lang="en-US" sz="2200" dirty="0" smtClean="0"/>
                  <a:t>  </a:t>
                </a:r>
                <a:r>
                  <a:rPr lang="en-US" sz="2200" dirty="0"/>
                  <a:t>(</a:t>
                </a:r>
                <a:r>
                  <a:rPr lang="en-US" sz="2200" dirty="0" smtClean="0"/>
                  <a:t>m=364)</a:t>
                </a:r>
                <a:endParaRPr lang="en-US" sz="2200" dirty="0"/>
              </a:p>
              <a:p>
                <a:pPr marL="109728" indent="0">
                  <a:buNone/>
                </a:pPr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0,15</m:t>
                                </m:r>
                              </m:num>
                              <m:den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364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(10)(</m:t>
                        </m:r>
                        <m:r>
                          <a:rPr lang="en-US" sz="2200" b="0" i="1" smtClean="0">
                            <a:latin typeface="Cambria Math"/>
                          </a:rPr>
                          <m:t>364</m:t>
                        </m:r>
                        <m:r>
                          <a:rPr lang="en-US" sz="2200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=1.500.000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1,0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004</m:t>
                            </m:r>
                          </m:e>
                        </m:d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364</m:t>
                        </m:r>
                      </m:sup>
                    </m:sSup>
                  </m:oMath>
                </a14:m>
                <a:endParaRPr lang="en-US" sz="2200" dirty="0" smtClean="0"/>
              </a:p>
              <a:p>
                <a:pPr marL="109728" indent="0">
                  <a:buNone/>
                </a:pPr>
                <a:r>
                  <a:rPr lang="en-US" sz="2200" dirty="0"/>
                  <a:t>	</a:t>
                </a:r>
                <a:r>
                  <a:rPr lang="en-US" sz="2200" dirty="0" smtClean="0"/>
                  <a:t>     = </a:t>
                </a:r>
                <a:r>
                  <a:rPr lang="en-US" sz="2200" dirty="0" err="1" smtClean="0"/>
                  <a:t>Rp</a:t>
                </a:r>
                <a:r>
                  <a:rPr lang="en-US" sz="2200" dirty="0" smtClean="0"/>
                  <a:t>. 6.720.458,94</a:t>
                </a:r>
                <a:endParaRPr lang="en-US" sz="22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09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54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Nilai </a:t>
                </a:r>
                <a:r>
                  <a:rPr lang="en-US" dirty="0" err="1" smtClean="0"/>
                  <a:t>sekarang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majemuk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datang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𝑎𝑡𝑎𝑢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Di </a:t>
                </a:r>
                <a:r>
                  <a:rPr lang="en-US" dirty="0" err="1" smtClean="0"/>
                  <a:t>mana</a:t>
                </a:r>
                <a:r>
                  <a:rPr lang="en-US" dirty="0" smtClean="0"/>
                  <a:t>    </a:t>
                </a:r>
                <a:r>
                  <a:rPr lang="en-US" dirty="0"/>
                  <a:t>P  =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 smtClean="0"/>
                  <a:t>sekarang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		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n</a:t>
                </a:r>
                <a:r>
                  <a:rPr lang="en-US" baseline="-25000" dirty="0" smtClean="0"/>
                  <a:t> </a:t>
                </a:r>
                <a:r>
                  <a:rPr lang="en-US" dirty="0"/>
                  <a:t>=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masa</a:t>
                </a:r>
                <a:r>
                  <a:rPr lang="en-US" dirty="0"/>
                  <a:t> </a:t>
                </a:r>
                <a:r>
                  <a:rPr lang="en-US" dirty="0" err="1"/>
                  <a:t>datang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en-US" dirty="0"/>
                  <a:t>		</a:t>
                </a:r>
                <a:r>
                  <a:rPr lang="en-US" dirty="0" smtClean="0"/>
                  <a:t>i  </a:t>
                </a:r>
                <a:r>
                  <a:rPr lang="en-US" dirty="0"/>
                  <a:t>= </a:t>
                </a:r>
                <a:r>
                  <a:rPr lang="en-US" dirty="0" err="1"/>
                  <a:t>bunga</a:t>
                </a:r>
                <a:r>
                  <a:rPr lang="en-US" dirty="0"/>
                  <a:t> per </a:t>
                </a:r>
                <a:r>
                  <a:rPr lang="en-US" dirty="0" err="1"/>
                  <a:t>tahun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en-US" dirty="0"/>
                  <a:t>		</a:t>
                </a:r>
                <a:r>
                  <a:rPr lang="en-US" dirty="0" smtClean="0"/>
                  <a:t>n </a:t>
                </a:r>
                <a:r>
                  <a:rPr lang="en-US" dirty="0"/>
                  <a:t>=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 smtClean="0"/>
                  <a:t>tahun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frekuensi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pembayaran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m kali,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rumus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menghitung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sekarang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𝑎𝑡𝑎𝑢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 r="-815" b="-6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ekarang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65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Nona </a:t>
                </a:r>
                <a:r>
                  <a:rPr lang="en-US" dirty="0" err="1" smtClean="0"/>
                  <a:t>Elly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merencanakan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tabungannya</a:t>
                </a:r>
                <a:r>
                  <a:rPr lang="en-US" dirty="0" smtClean="0"/>
                  <a:t> di Bank </a:t>
                </a:r>
                <a:r>
                  <a:rPr lang="en-US" dirty="0" err="1" smtClean="0"/>
                  <a:t>pada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ketiga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berjumlah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30.000.000. Tingkat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berlaku</a:t>
                </a:r>
                <a:r>
                  <a:rPr lang="en-US" dirty="0" smtClean="0"/>
                  <a:t> 15% per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. </a:t>
                </a:r>
                <a:r>
                  <a:rPr lang="en-US" dirty="0" err="1" smtClean="0"/>
                  <a:t>Berapakah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tabungan</a:t>
                </a:r>
                <a:r>
                  <a:rPr lang="en-US" dirty="0" smtClean="0"/>
                  <a:t> Nona </a:t>
                </a:r>
                <a:r>
                  <a:rPr lang="en-US" dirty="0" err="1" smtClean="0"/>
                  <a:t>Elly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ini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Diketahui</a:t>
                </a:r>
                <a:r>
                  <a:rPr lang="en-US" dirty="0" smtClean="0"/>
                  <a:t>: F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 = 30.000.000; i=0,15;n=3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30.000.000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1+0,15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30.000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1,15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19.725.486,97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02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Bapak </a:t>
                </a:r>
                <a:r>
                  <a:rPr lang="en-US" dirty="0" err="1" smtClean="0"/>
                  <a:t>Vecky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seorang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pengusaha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berharap</a:t>
                </a:r>
                <a:r>
                  <a:rPr lang="en-US" dirty="0" smtClean="0"/>
                  <a:t> lima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kemudian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mendapatkan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laba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usahanya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sebanyak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25.000.000.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berlaku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ini</a:t>
                </a:r>
                <a:r>
                  <a:rPr lang="en-US" dirty="0" smtClean="0"/>
                  <a:t> 12 </a:t>
                </a:r>
                <a:r>
                  <a:rPr lang="en-US" dirty="0" err="1" smtClean="0"/>
                  <a:t>persen</a:t>
                </a:r>
                <a:r>
                  <a:rPr lang="en-US" dirty="0" smtClean="0"/>
                  <a:t> per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dibayarkan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secara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kuartal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berapakah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laba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Bapak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vecky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ini</a:t>
                </a:r>
                <a:r>
                  <a:rPr lang="en-US" dirty="0" smtClean="0"/>
                  <a:t>?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Penyelesaian</a:t>
                </a: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err="1" smtClean="0"/>
                  <a:t>Diketahui</a:t>
                </a:r>
                <a:r>
                  <a:rPr lang="en-US" dirty="0" smtClean="0"/>
                  <a:t> F</a:t>
                </a:r>
                <a:r>
                  <a:rPr lang="en-US" baseline="-25000" dirty="0" smtClean="0"/>
                  <a:t>5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25.000.000; i=0,12 </a:t>
                </a:r>
                <a:r>
                  <a:rPr lang="en-US" dirty="0" err="1" smtClean="0"/>
                  <a:t>pertahun</a:t>
                </a:r>
                <a:r>
                  <a:rPr lang="en-US" dirty="0" smtClean="0"/>
                  <a:t>; m=4; n=5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25.000.000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0,12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(4)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25.000.000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1,03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20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=</a:t>
                </a:r>
                <a:r>
                  <a:rPr lang="en-US" dirty="0" err="1" smtClean="0"/>
                  <a:t>Rp</a:t>
                </a:r>
                <a:r>
                  <a:rPr lang="en-US" dirty="0" smtClean="0"/>
                  <a:t>. 13.841.903,32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291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3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balas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dibayarkan</a:t>
            </a:r>
            <a:r>
              <a:rPr lang="en-US" dirty="0" smtClean="0"/>
              <a:t> </a:t>
            </a:r>
            <a:r>
              <a:rPr lang="en-US" dirty="0" err="1" smtClean="0"/>
              <a:t>bilamana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  <a:endParaRPr lang="en-US" dirty="0"/>
          </a:p>
          <a:p>
            <a:pPr marL="109728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bank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bank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menginvestasikan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tabungan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deposito</a:t>
            </a:r>
            <a:r>
              <a:rPr lang="en-US" dirty="0" smtClean="0"/>
              <a:t> di bank </a:t>
            </a:r>
            <a:r>
              <a:rPr lang="en-US" dirty="0" err="1" smtClean="0"/>
              <a:t>maka</a:t>
            </a:r>
            <a:r>
              <a:rPr lang="en-US" dirty="0" smtClean="0"/>
              <a:t> bank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dipinjamkan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diinvestasikan</a:t>
            </a:r>
            <a:r>
              <a:rPr lang="en-US" dirty="0" smtClean="0"/>
              <a:t> di bank </a:t>
            </a:r>
            <a:r>
              <a:rPr lang="en-US" dirty="0" err="1" smtClean="0"/>
              <a:t>disebut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(principal)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7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di lain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meminjamkan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, </a:t>
            </a:r>
            <a:r>
              <a:rPr lang="en-US" dirty="0" err="1" smtClean="0"/>
              <a:t>sedang</a:t>
            </a:r>
            <a:r>
              <a:rPr lang="en-US" dirty="0" smtClean="0"/>
              <a:t> di </a:t>
            </a:r>
            <a:r>
              <a:rPr lang="en-US" dirty="0" err="1" smtClean="0"/>
              <a:t>pihak</a:t>
            </a:r>
            <a:r>
              <a:rPr lang="en-US" dirty="0" smtClean="0"/>
              <a:t>  yang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p rupiah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tahunan</a:t>
            </a:r>
            <a:r>
              <a:rPr lang="en-US" dirty="0"/>
              <a:t> i,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Pi</a:t>
            </a:r>
          </a:p>
          <a:p>
            <a:pPr marL="109728" indent="0">
              <a:buNone/>
            </a:pP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dirty="0" smtClean="0"/>
              <a:t>P + Pi</a:t>
            </a:r>
          </a:p>
          <a:p>
            <a:pPr marL="109728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P+P(2i)</a:t>
            </a:r>
          </a:p>
          <a:p>
            <a:pPr marL="109728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 + P(3i)</a:t>
            </a:r>
          </a:p>
          <a:p>
            <a:pPr marL="109728" indent="0">
              <a:buNone/>
            </a:pP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akumulasinya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P+P(</a:t>
            </a:r>
            <a:r>
              <a:rPr lang="en-US" dirty="0" err="1" smtClean="0"/>
              <a:t>ni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didapatkan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tahunnya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n-US" dirty="0" smtClean="0"/>
              <a:t>I = Pin</a:t>
            </a:r>
          </a:p>
          <a:p>
            <a:pPr marL="109728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I =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P =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i =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tahunan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n =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 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)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modal </a:t>
            </a:r>
            <a:r>
              <a:rPr lang="en-US" dirty="0" err="1" smtClean="0"/>
              <a:t>awal</a:t>
            </a:r>
            <a:r>
              <a:rPr lang="en-US" dirty="0" smtClean="0"/>
              <a:t> P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–n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 = P + Pin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9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terakumulasi</a:t>
            </a:r>
            <a:r>
              <a:rPr lang="en-US" dirty="0" smtClean="0"/>
              <a:t>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12.000.000 yang </a:t>
            </a:r>
            <a:r>
              <a:rPr lang="en-US" dirty="0" err="1" smtClean="0"/>
              <a:t>diinvestasikan</a:t>
            </a:r>
            <a:r>
              <a:rPr lang="en-US" dirty="0" smtClean="0"/>
              <a:t> di Bank </a:t>
            </a:r>
            <a:r>
              <a:rPr lang="en-US" dirty="0" err="1" smtClean="0"/>
              <a:t>selama</a:t>
            </a:r>
            <a:r>
              <a:rPr lang="en-US" dirty="0" smtClean="0"/>
              <a:t> 4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15% per </a:t>
            </a:r>
            <a:r>
              <a:rPr lang="en-US" dirty="0" err="1" smtClean="0"/>
              <a:t>tahun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Jawab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dirty="0" err="1" smtClean="0"/>
              <a:t>Diketahui</a:t>
            </a:r>
            <a:r>
              <a:rPr lang="en-US" dirty="0"/>
              <a:t> </a:t>
            </a:r>
            <a:r>
              <a:rPr lang="en-US" dirty="0" smtClean="0"/>
              <a:t>: P = </a:t>
            </a:r>
            <a:r>
              <a:rPr lang="en-US" dirty="0" err="1" smtClean="0"/>
              <a:t>Rp</a:t>
            </a:r>
            <a:r>
              <a:rPr lang="en-US" dirty="0" smtClean="0"/>
              <a:t>. 12.000.000; n = 4; I = 0.15</a:t>
            </a:r>
          </a:p>
          <a:p>
            <a:pPr marL="109728" indent="0">
              <a:buNone/>
            </a:pPr>
            <a:r>
              <a:rPr lang="en-US" dirty="0" smtClean="0"/>
              <a:t>I = Pin</a:t>
            </a:r>
          </a:p>
          <a:p>
            <a:pPr marL="109728" indent="0">
              <a:buNone/>
            </a:pPr>
            <a:r>
              <a:rPr lang="en-US" dirty="0" smtClean="0"/>
              <a:t>I = </a:t>
            </a:r>
            <a:r>
              <a:rPr lang="en-US" dirty="0" err="1" smtClean="0"/>
              <a:t>Rp</a:t>
            </a:r>
            <a:r>
              <a:rPr lang="en-US" dirty="0" smtClean="0"/>
              <a:t>. 12.000.000 (4)(0.15) = </a:t>
            </a:r>
            <a:r>
              <a:rPr lang="en-US" dirty="0" err="1" smtClean="0"/>
              <a:t>Rp</a:t>
            </a:r>
            <a:r>
              <a:rPr lang="en-US" dirty="0" smtClean="0"/>
              <a:t>. 7.200.000</a:t>
            </a:r>
          </a:p>
          <a:p>
            <a:pPr marL="109728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terakumulasi</a:t>
            </a:r>
            <a:r>
              <a:rPr lang="en-US" dirty="0" smtClean="0"/>
              <a:t>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ke-4 </a:t>
            </a:r>
            <a:r>
              <a:rPr lang="en-US" dirty="0" err="1" smtClean="0"/>
              <a:t>adalah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	</a:t>
            </a:r>
            <a:r>
              <a:rPr lang="en-US" dirty="0" smtClean="0"/>
              <a:t>= P + Pin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err="1" smtClean="0"/>
              <a:t>Rp</a:t>
            </a:r>
            <a:r>
              <a:rPr lang="en-US" dirty="0" smtClean="0"/>
              <a:t>. 12.000.000 + 7.200.000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= </a:t>
            </a:r>
            <a:r>
              <a:rPr lang="en-US" dirty="0" err="1" smtClean="0"/>
              <a:t>Rp</a:t>
            </a:r>
            <a:r>
              <a:rPr lang="en-US" dirty="0" smtClean="0"/>
              <a:t>. 19.200.000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6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109728" indent="0">
                  <a:buNone/>
                </a:pPr>
                <a:r>
                  <a:rPr lang="en-US" dirty="0" smtClean="0"/>
                  <a:t>Proses yang </a:t>
                </a:r>
                <a:r>
                  <a:rPr lang="en-US" dirty="0" err="1" smtClean="0"/>
                  <a:t>digunakan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memperoleh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perhitungan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sekarang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datang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tertentu</a:t>
                </a:r>
                <a:r>
                  <a:rPr lang="en-US" dirty="0" smtClean="0"/>
                  <a:t>.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Bila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datang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), </a:t>
                </a:r>
                <a:r>
                  <a:rPr lang="en-US" dirty="0" err="1" smtClean="0"/>
                  <a:t>tingkat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(i)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tahun</a:t>
                </a:r>
                <a:r>
                  <a:rPr lang="en-US" dirty="0" smtClean="0"/>
                  <a:t> (n) </a:t>
                </a:r>
                <a:r>
                  <a:rPr lang="en-US" dirty="0" err="1" smtClean="0"/>
                  <a:t>telah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diketahui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rumus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memperoleh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sekarang</a:t>
                </a:r>
                <a:r>
                  <a:rPr lang="en-US" dirty="0" smtClean="0"/>
                  <a:t> (P)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sebagai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berikut</a:t>
                </a:r>
                <a:r>
                  <a:rPr lang="en-US" dirty="0" smtClean="0"/>
                  <a:t>: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atau</a:t>
                </a:r>
                <a:r>
                  <a:rPr lang="en-US" dirty="0" smtClean="0"/>
                  <a:t> </a:t>
                </a:r>
                <a:endParaRPr lang="en-US" dirty="0" smtClean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  </a:t>
                </a:r>
              </a:p>
              <a:p>
                <a:pPr marL="109728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(Simple discount)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4419600"/>
            <a:ext cx="464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P=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Sekarang</a:t>
            </a:r>
            <a:endParaRPr lang="en-US" sz="2000" dirty="0" smtClean="0"/>
          </a:p>
          <a:p>
            <a:r>
              <a:rPr lang="en-US" sz="2000" dirty="0" err="1" smtClean="0"/>
              <a:t>F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=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– n</a:t>
            </a:r>
          </a:p>
          <a:p>
            <a:r>
              <a:rPr lang="en-US" sz="2000" dirty="0" smtClean="0"/>
              <a:t>I = Tingkat </a:t>
            </a:r>
            <a:r>
              <a:rPr lang="en-US" sz="2000" dirty="0" err="1" smtClean="0"/>
              <a:t>bunga</a:t>
            </a:r>
            <a:endParaRPr lang="en-US" sz="2000" dirty="0" smtClean="0"/>
          </a:p>
          <a:p>
            <a:r>
              <a:rPr lang="en-US" sz="2000" dirty="0" smtClean="0"/>
              <a:t>N =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1985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994</TotalTime>
  <Words>911</Words>
  <Application>Microsoft Office PowerPoint</Application>
  <PresentationFormat>On-screen Show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Penerapan  Barisan dan Deret</vt:lpstr>
      <vt:lpstr>Bunga Sederhana dan Potongan Sederhana</vt:lpstr>
      <vt:lpstr>PowerPoint Presentation</vt:lpstr>
      <vt:lpstr>PowerPoint Presentation</vt:lpstr>
      <vt:lpstr>PowerPoint Presentation</vt:lpstr>
      <vt:lpstr>PowerPoint Presentation</vt:lpstr>
      <vt:lpstr>Contoh</vt:lpstr>
      <vt:lpstr>PowerPoint Presentation</vt:lpstr>
      <vt:lpstr>Potongan Sederhana (Simple discount)</vt:lpstr>
      <vt:lpstr>Contoh</vt:lpstr>
      <vt:lpstr>Bunga Majemuk</vt:lpstr>
      <vt:lpstr>PowerPoint Presentation</vt:lpstr>
      <vt:lpstr>Contoh</vt:lpstr>
      <vt:lpstr>PowerPoint Presentation</vt:lpstr>
      <vt:lpstr>Contoh</vt:lpstr>
      <vt:lpstr>PowerPoint Presentation</vt:lpstr>
      <vt:lpstr>Nilai Sekarang dengan Bunga Majemuk</vt:lpstr>
      <vt:lpstr>Contoh</vt:lpstr>
      <vt:lpstr>Contoh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 Barisan dan Deret</dc:title>
  <dc:creator>Mama Tasha Farisi</dc:creator>
  <cp:lastModifiedBy>Mama Tasha Farisi</cp:lastModifiedBy>
  <cp:revision>23</cp:revision>
  <dcterms:created xsi:type="dcterms:W3CDTF">2011-11-24T02:57:37Z</dcterms:created>
  <dcterms:modified xsi:type="dcterms:W3CDTF">2011-12-01T21:25:14Z</dcterms:modified>
</cp:coreProperties>
</file>